
<file path=[Content_Types].xml><?xml version="1.0" encoding="utf-8"?>
<Types xmlns="http://schemas.openxmlformats.org/package/2006/content-types">
  <Default Extension="png" ContentType="image/png"/>
  <Default Extension="jpe"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01" r:id="rId4"/>
    <p:sldId id="258" r:id="rId5"/>
    <p:sldId id="260" r:id="rId6"/>
    <p:sldId id="261" r:id="rId7"/>
    <p:sldId id="262" r:id="rId8"/>
    <p:sldId id="263" r:id="rId9"/>
    <p:sldId id="288" r:id="rId10"/>
    <p:sldId id="266" r:id="rId11"/>
    <p:sldId id="268" r:id="rId12"/>
    <p:sldId id="267" r:id="rId13"/>
    <p:sldId id="269" r:id="rId14"/>
    <p:sldId id="264" r:id="rId15"/>
    <p:sldId id="270" r:id="rId16"/>
    <p:sldId id="271" r:id="rId17"/>
    <p:sldId id="273" r:id="rId18"/>
    <p:sldId id="275" r:id="rId19"/>
    <p:sldId id="291" r:id="rId20"/>
    <p:sldId id="312" r:id="rId21"/>
    <p:sldId id="300" r:id="rId22"/>
    <p:sldId id="304" r:id="rId23"/>
    <p:sldId id="272" r:id="rId24"/>
    <p:sldId id="292" r:id="rId25"/>
    <p:sldId id="274" r:id="rId26"/>
    <p:sldId id="305" r:id="rId27"/>
    <p:sldId id="313" r:id="rId28"/>
    <p:sldId id="314" r:id="rId29"/>
    <p:sldId id="307" r:id="rId30"/>
    <p:sldId id="306" r:id="rId31"/>
    <p:sldId id="277" r:id="rId32"/>
    <p:sldId id="309" r:id="rId33"/>
    <p:sldId id="308" r:id="rId34"/>
    <p:sldId id="294" r:id="rId35"/>
    <p:sldId id="276" r:id="rId36"/>
    <p:sldId id="293" r:id="rId37"/>
    <p:sldId id="278" r:id="rId38"/>
    <p:sldId id="295" r:id="rId39"/>
    <p:sldId id="296" r:id="rId40"/>
    <p:sldId id="297" r:id="rId41"/>
    <p:sldId id="279" r:id="rId42"/>
    <p:sldId id="280" r:id="rId43"/>
    <p:sldId id="281" r:id="rId44"/>
    <p:sldId id="282" r:id="rId45"/>
    <p:sldId id="283" r:id="rId46"/>
    <p:sldId id="284" r:id="rId47"/>
    <p:sldId id="285" r:id="rId48"/>
    <p:sldId id="289" r:id="rId49"/>
    <p:sldId id="298" r:id="rId50"/>
    <p:sldId id="299" r:id="rId51"/>
    <p:sldId id="31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41" autoAdjust="0"/>
  </p:normalViewPr>
  <p:slideViewPr>
    <p:cSldViewPr>
      <p:cViewPr varScale="1">
        <p:scale>
          <a:sx n="61" d="100"/>
          <a:sy n="61" d="100"/>
        </p:scale>
        <p:origin x="2074"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9568C2-6B54-4247-90C7-EE2F86518A19}" type="doc">
      <dgm:prSet loTypeId="urn:microsoft.com/office/officeart/2005/8/layout/radial1" loCatId="relationship" qsTypeId="urn:microsoft.com/office/officeart/2005/8/quickstyle/3d1" qsCatId="3D" csTypeId="urn:microsoft.com/office/officeart/2005/8/colors/colorful1" csCatId="colorful" phldr="1"/>
      <dgm:spPr/>
      <dgm:t>
        <a:bodyPr/>
        <a:lstStyle/>
        <a:p>
          <a:endParaRPr lang="en-IN"/>
        </a:p>
      </dgm:t>
    </dgm:pt>
    <dgm:pt modelId="{BC5A1E34-717D-484F-89FE-B3AD230D4458}">
      <dgm:prSet phldrT="[Text]"/>
      <dgm:spPr/>
      <dgm:t>
        <a:bodyPr/>
        <a:lstStyle/>
        <a:p>
          <a:r>
            <a:rPr lang="en-IN" dirty="0"/>
            <a:t>Patient</a:t>
          </a:r>
        </a:p>
      </dgm:t>
    </dgm:pt>
    <dgm:pt modelId="{ABA69DA9-FF57-4DCB-A67C-D7AA7A0D4633}" type="parTrans" cxnId="{69F4CF7B-6198-4754-B21C-B1D997917C45}">
      <dgm:prSet/>
      <dgm:spPr/>
      <dgm:t>
        <a:bodyPr/>
        <a:lstStyle/>
        <a:p>
          <a:endParaRPr lang="en-IN"/>
        </a:p>
      </dgm:t>
    </dgm:pt>
    <dgm:pt modelId="{BBB20406-D80F-45C2-8E96-1B33DF75DBDD}" type="sibTrans" cxnId="{69F4CF7B-6198-4754-B21C-B1D997917C45}">
      <dgm:prSet/>
      <dgm:spPr/>
      <dgm:t>
        <a:bodyPr/>
        <a:lstStyle/>
        <a:p>
          <a:endParaRPr lang="en-IN"/>
        </a:p>
      </dgm:t>
    </dgm:pt>
    <dgm:pt modelId="{ECC53955-3EFF-4F0F-81E4-61D01C21122A}">
      <dgm:prSet phldrT="[Text]"/>
      <dgm:spPr/>
      <dgm:t>
        <a:bodyPr/>
        <a:lstStyle/>
        <a:p>
          <a:r>
            <a:rPr lang="en-IN" dirty="0"/>
            <a:t>Surgery</a:t>
          </a:r>
        </a:p>
      </dgm:t>
    </dgm:pt>
    <dgm:pt modelId="{0A4C365D-6D4B-4F09-A063-67DA89541D0B}" type="parTrans" cxnId="{560779D1-B360-46C6-9A33-7481345E9B60}">
      <dgm:prSet/>
      <dgm:spPr/>
      <dgm:t>
        <a:bodyPr/>
        <a:lstStyle/>
        <a:p>
          <a:endParaRPr lang="en-IN"/>
        </a:p>
      </dgm:t>
    </dgm:pt>
    <dgm:pt modelId="{C007078F-E36E-4B8F-8E0E-BB2D7B1DF48A}" type="sibTrans" cxnId="{560779D1-B360-46C6-9A33-7481345E9B60}">
      <dgm:prSet/>
      <dgm:spPr/>
      <dgm:t>
        <a:bodyPr/>
        <a:lstStyle/>
        <a:p>
          <a:endParaRPr lang="en-IN"/>
        </a:p>
      </dgm:t>
    </dgm:pt>
    <dgm:pt modelId="{EDAD1FD7-3031-4361-A9BE-71116C847200}">
      <dgm:prSet phldrT="[Text]"/>
      <dgm:spPr/>
      <dgm:t>
        <a:bodyPr/>
        <a:lstStyle/>
        <a:p>
          <a:r>
            <a:rPr lang="en-IN" dirty="0"/>
            <a:t>Physiotherapy  &amp; nursing</a:t>
          </a:r>
        </a:p>
      </dgm:t>
    </dgm:pt>
    <dgm:pt modelId="{E9AE38D7-FE42-4AEA-A61D-BD8C652F1D51}" type="parTrans" cxnId="{2357073F-B522-4087-BD8C-A10DC235EFFB}">
      <dgm:prSet/>
      <dgm:spPr/>
      <dgm:t>
        <a:bodyPr/>
        <a:lstStyle/>
        <a:p>
          <a:endParaRPr lang="en-IN"/>
        </a:p>
      </dgm:t>
    </dgm:pt>
    <dgm:pt modelId="{4A63C510-0E88-4A20-A0D5-3F78D95A65CD}" type="sibTrans" cxnId="{2357073F-B522-4087-BD8C-A10DC235EFFB}">
      <dgm:prSet/>
      <dgm:spPr/>
      <dgm:t>
        <a:bodyPr/>
        <a:lstStyle/>
        <a:p>
          <a:endParaRPr lang="en-IN"/>
        </a:p>
      </dgm:t>
    </dgm:pt>
    <dgm:pt modelId="{6CCE239A-C0D7-48DA-92BF-6F047EE9428E}">
      <dgm:prSet phldrT="[Text]"/>
      <dgm:spPr/>
      <dgm:t>
        <a:bodyPr/>
        <a:lstStyle/>
        <a:p>
          <a:r>
            <a:rPr lang="en-IN" dirty="0"/>
            <a:t>Admin</a:t>
          </a:r>
        </a:p>
      </dgm:t>
    </dgm:pt>
    <dgm:pt modelId="{84B596A4-850F-4465-A229-CD1ECD5DD2FC}" type="parTrans" cxnId="{E4227868-B729-4884-AC18-9EE5ED5B97EC}">
      <dgm:prSet/>
      <dgm:spPr/>
      <dgm:t>
        <a:bodyPr/>
        <a:lstStyle/>
        <a:p>
          <a:endParaRPr lang="en-IN"/>
        </a:p>
      </dgm:t>
    </dgm:pt>
    <dgm:pt modelId="{3D19C8B8-DCC6-4676-BD1C-4899B812AA21}" type="sibTrans" cxnId="{E4227868-B729-4884-AC18-9EE5ED5B97EC}">
      <dgm:prSet/>
      <dgm:spPr/>
      <dgm:t>
        <a:bodyPr/>
        <a:lstStyle/>
        <a:p>
          <a:endParaRPr lang="en-IN"/>
        </a:p>
      </dgm:t>
    </dgm:pt>
    <dgm:pt modelId="{823202F3-664D-478F-85ED-905FBFB807AD}">
      <dgm:prSet phldrT="[Text]"/>
      <dgm:spPr/>
      <dgm:t>
        <a:bodyPr/>
        <a:lstStyle/>
        <a:p>
          <a:endParaRPr lang="en-IN" dirty="0"/>
        </a:p>
      </dgm:t>
    </dgm:pt>
    <dgm:pt modelId="{D6C1B082-0D6E-4B25-8515-57D230D9E72B}" type="parTrans" cxnId="{7296B892-8952-4828-AB1E-3500C1AC5CFB}">
      <dgm:prSet/>
      <dgm:spPr/>
      <dgm:t>
        <a:bodyPr/>
        <a:lstStyle/>
        <a:p>
          <a:endParaRPr lang="en-IN"/>
        </a:p>
      </dgm:t>
    </dgm:pt>
    <dgm:pt modelId="{E6C2081E-E2E0-4A4F-95D0-2DBB97533D95}" type="sibTrans" cxnId="{7296B892-8952-4828-AB1E-3500C1AC5CFB}">
      <dgm:prSet/>
      <dgm:spPr/>
      <dgm:t>
        <a:bodyPr/>
        <a:lstStyle/>
        <a:p>
          <a:endParaRPr lang="en-IN"/>
        </a:p>
      </dgm:t>
    </dgm:pt>
    <dgm:pt modelId="{031D5C46-BF89-41B7-9092-E81D14539930}">
      <dgm:prSet/>
      <dgm:spPr/>
      <dgm:t>
        <a:bodyPr/>
        <a:lstStyle/>
        <a:p>
          <a:r>
            <a:rPr lang="en-IN" dirty="0"/>
            <a:t>Anaesthesia</a:t>
          </a:r>
        </a:p>
      </dgm:t>
    </dgm:pt>
    <dgm:pt modelId="{59CC336A-063A-4DD2-9E3F-91D1CC202D3E}" type="parTrans" cxnId="{DE7309F9-578C-4BEC-8515-F349FDB138E3}">
      <dgm:prSet/>
      <dgm:spPr/>
      <dgm:t>
        <a:bodyPr/>
        <a:lstStyle/>
        <a:p>
          <a:endParaRPr lang="en-IN"/>
        </a:p>
      </dgm:t>
    </dgm:pt>
    <dgm:pt modelId="{69C23675-D6DA-4455-BE55-6A1FD7DFDC77}" type="sibTrans" cxnId="{DE7309F9-578C-4BEC-8515-F349FDB138E3}">
      <dgm:prSet/>
      <dgm:spPr/>
      <dgm:t>
        <a:bodyPr/>
        <a:lstStyle/>
        <a:p>
          <a:endParaRPr lang="en-IN"/>
        </a:p>
      </dgm:t>
    </dgm:pt>
    <dgm:pt modelId="{A238132A-9315-4418-973E-638FF1329A00}">
      <dgm:prSet/>
      <dgm:spPr/>
      <dgm:t>
        <a:bodyPr/>
        <a:lstStyle/>
        <a:p>
          <a:r>
            <a:rPr lang="en-IN" dirty="0"/>
            <a:t>Dietary</a:t>
          </a:r>
        </a:p>
      </dgm:t>
    </dgm:pt>
    <dgm:pt modelId="{A1FC57D4-899D-4374-A09D-AE0F178AF6EB}" type="parTrans" cxnId="{31F27F3B-A9CF-4345-9DE2-D06CD7233152}">
      <dgm:prSet/>
      <dgm:spPr/>
      <dgm:t>
        <a:bodyPr/>
        <a:lstStyle/>
        <a:p>
          <a:endParaRPr lang="en-IN"/>
        </a:p>
      </dgm:t>
    </dgm:pt>
    <dgm:pt modelId="{ACC08548-2807-451F-BAF2-9687ECC5E1D4}" type="sibTrans" cxnId="{31F27F3B-A9CF-4345-9DE2-D06CD7233152}">
      <dgm:prSet/>
      <dgm:spPr/>
      <dgm:t>
        <a:bodyPr/>
        <a:lstStyle/>
        <a:p>
          <a:endParaRPr lang="en-IN"/>
        </a:p>
      </dgm:t>
    </dgm:pt>
    <dgm:pt modelId="{58C881FD-3426-4F7D-B928-74A1211B1410}" type="pres">
      <dgm:prSet presAssocID="{3D9568C2-6B54-4247-90C7-EE2F86518A19}" presName="cycle" presStyleCnt="0">
        <dgm:presLayoutVars>
          <dgm:chMax val="1"/>
          <dgm:dir/>
          <dgm:animLvl val="ctr"/>
          <dgm:resizeHandles val="exact"/>
        </dgm:presLayoutVars>
      </dgm:prSet>
      <dgm:spPr/>
    </dgm:pt>
    <dgm:pt modelId="{26BEB583-AA0C-4783-A59D-C7CED3232CB2}" type="pres">
      <dgm:prSet presAssocID="{BC5A1E34-717D-484F-89FE-B3AD230D4458}" presName="centerShape" presStyleLbl="node0" presStyleIdx="0" presStyleCnt="1"/>
      <dgm:spPr/>
    </dgm:pt>
    <dgm:pt modelId="{EA90A9D0-3EC8-442D-939E-56F79EA2FADC}" type="pres">
      <dgm:prSet presAssocID="{0A4C365D-6D4B-4F09-A063-67DA89541D0B}" presName="Name9" presStyleLbl="parChTrans1D2" presStyleIdx="0" presStyleCnt="5"/>
      <dgm:spPr/>
    </dgm:pt>
    <dgm:pt modelId="{B97F0198-6CBA-41E6-91DB-A06C82F052A5}" type="pres">
      <dgm:prSet presAssocID="{0A4C365D-6D4B-4F09-A063-67DA89541D0B}" presName="connTx" presStyleLbl="parChTrans1D2" presStyleIdx="0" presStyleCnt="5"/>
      <dgm:spPr/>
    </dgm:pt>
    <dgm:pt modelId="{1EB70B8F-0684-4746-B2A1-6DD433D755A6}" type="pres">
      <dgm:prSet presAssocID="{ECC53955-3EFF-4F0F-81E4-61D01C21122A}" presName="node" presStyleLbl="node1" presStyleIdx="0" presStyleCnt="5" custRadScaleRad="98539" custRadScaleInc="2396">
        <dgm:presLayoutVars>
          <dgm:bulletEnabled val="1"/>
        </dgm:presLayoutVars>
      </dgm:prSet>
      <dgm:spPr/>
    </dgm:pt>
    <dgm:pt modelId="{7439568F-1ACF-47E7-B3E8-A5E42D1140EF}" type="pres">
      <dgm:prSet presAssocID="{59CC336A-063A-4DD2-9E3F-91D1CC202D3E}" presName="Name9" presStyleLbl="parChTrans1D2" presStyleIdx="1" presStyleCnt="5"/>
      <dgm:spPr/>
    </dgm:pt>
    <dgm:pt modelId="{DCAA408B-6EF5-4304-AF88-C277740D426A}" type="pres">
      <dgm:prSet presAssocID="{59CC336A-063A-4DD2-9E3F-91D1CC202D3E}" presName="connTx" presStyleLbl="parChTrans1D2" presStyleIdx="1" presStyleCnt="5"/>
      <dgm:spPr/>
    </dgm:pt>
    <dgm:pt modelId="{08DF5AE7-7B9A-4FDE-99C6-4293B8888F8D}" type="pres">
      <dgm:prSet presAssocID="{031D5C46-BF89-41B7-9092-E81D14539930}" presName="node" presStyleLbl="node1" presStyleIdx="1" presStyleCnt="5">
        <dgm:presLayoutVars>
          <dgm:bulletEnabled val="1"/>
        </dgm:presLayoutVars>
      </dgm:prSet>
      <dgm:spPr/>
    </dgm:pt>
    <dgm:pt modelId="{52F1B392-6A51-42C3-AC23-B3C30D9D7069}" type="pres">
      <dgm:prSet presAssocID="{A1FC57D4-899D-4374-A09D-AE0F178AF6EB}" presName="Name9" presStyleLbl="parChTrans1D2" presStyleIdx="2" presStyleCnt="5"/>
      <dgm:spPr/>
    </dgm:pt>
    <dgm:pt modelId="{FB3244BB-CE1D-4AB5-AD24-0BA3CD1F444D}" type="pres">
      <dgm:prSet presAssocID="{A1FC57D4-899D-4374-A09D-AE0F178AF6EB}" presName="connTx" presStyleLbl="parChTrans1D2" presStyleIdx="2" presStyleCnt="5"/>
      <dgm:spPr/>
    </dgm:pt>
    <dgm:pt modelId="{AE705D4C-849C-4C67-B7BB-366B271CB5A7}" type="pres">
      <dgm:prSet presAssocID="{A238132A-9315-4418-973E-638FF1329A00}" presName="node" presStyleLbl="node1" presStyleIdx="2" presStyleCnt="5">
        <dgm:presLayoutVars>
          <dgm:bulletEnabled val="1"/>
        </dgm:presLayoutVars>
      </dgm:prSet>
      <dgm:spPr/>
    </dgm:pt>
    <dgm:pt modelId="{DF6AEBA9-5B43-4FF4-8EAF-8DCB00700226}" type="pres">
      <dgm:prSet presAssocID="{E9AE38D7-FE42-4AEA-A61D-BD8C652F1D51}" presName="Name9" presStyleLbl="parChTrans1D2" presStyleIdx="3" presStyleCnt="5"/>
      <dgm:spPr/>
    </dgm:pt>
    <dgm:pt modelId="{29C1742A-7A08-4396-87A4-F210AA1BC2F2}" type="pres">
      <dgm:prSet presAssocID="{E9AE38D7-FE42-4AEA-A61D-BD8C652F1D51}" presName="connTx" presStyleLbl="parChTrans1D2" presStyleIdx="3" presStyleCnt="5"/>
      <dgm:spPr/>
    </dgm:pt>
    <dgm:pt modelId="{440E2AEF-B11D-4083-8E28-288936B64B6A}" type="pres">
      <dgm:prSet presAssocID="{EDAD1FD7-3031-4361-A9BE-71116C847200}" presName="node" presStyleLbl="node1" presStyleIdx="3" presStyleCnt="5">
        <dgm:presLayoutVars>
          <dgm:bulletEnabled val="1"/>
        </dgm:presLayoutVars>
      </dgm:prSet>
      <dgm:spPr/>
    </dgm:pt>
    <dgm:pt modelId="{6E87C4EA-7DBF-4711-BCB1-E0A4E586A626}" type="pres">
      <dgm:prSet presAssocID="{84B596A4-850F-4465-A229-CD1ECD5DD2FC}" presName="Name9" presStyleLbl="parChTrans1D2" presStyleIdx="4" presStyleCnt="5"/>
      <dgm:spPr/>
    </dgm:pt>
    <dgm:pt modelId="{2CEC6FA0-78E6-42B9-95FB-1CB3D699A2DB}" type="pres">
      <dgm:prSet presAssocID="{84B596A4-850F-4465-A229-CD1ECD5DD2FC}" presName="connTx" presStyleLbl="parChTrans1D2" presStyleIdx="4" presStyleCnt="5"/>
      <dgm:spPr/>
    </dgm:pt>
    <dgm:pt modelId="{0AB0C3F4-A81E-4593-8687-28DE8DAAEC58}" type="pres">
      <dgm:prSet presAssocID="{6CCE239A-C0D7-48DA-92BF-6F047EE9428E}" presName="node" presStyleLbl="node1" presStyleIdx="4" presStyleCnt="5">
        <dgm:presLayoutVars>
          <dgm:bulletEnabled val="1"/>
        </dgm:presLayoutVars>
      </dgm:prSet>
      <dgm:spPr/>
    </dgm:pt>
  </dgm:ptLst>
  <dgm:cxnLst>
    <dgm:cxn modelId="{5C0CFF51-FC9F-4B6A-8180-39553D144FE3}" type="presOf" srcId="{84B596A4-850F-4465-A229-CD1ECD5DD2FC}" destId="{2CEC6FA0-78E6-42B9-95FB-1CB3D699A2DB}" srcOrd="1" destOrd="0" presId="urn:microsoft.com/office/officeart/2005/8/layout/radial1"/>
    <dgm:cxn modelId="{2251EDFD-06B6-46DE-B86C-D5FB4AE348A9}" type="presOf" srcId="{84B596A4-850F-4465-A229-CD1ECD5DD2FC}" destId="{6E87C4EA-7DBF-4711-BCB1-E0A4E586A626}" srcOrd="0" destOrd="0" presId="urn:microsoft.com/office/officeart/2005/8/layout/radial1"/>
    <dgm:cxn modelId="{01C4F0E1-5F10-40D8-B00E-65AC2C2F0068}" type="presOf" srcId="{0A4C365D-6D4B-4F09-A063-67DA89541D0B}" destId="{B97F0198-6CBA-41E6-91DB-A06C82F052A5}" srcOrd="1" destOrd="0" presId="urn:microsoft.com/office/officeart/2005/8/layout/radial1"/>
    <dgm:cxn modelId="{B14646CE-9800-4AF3-872B-B8D4BA8DEF47}" type="presOf" srcId="{E9AE38D7-FE42-4AEA-A61D-BD8C652F1D51}" destId="{DF6AEBA9-5B43-4FF4-8EAF-8DCB00700226}" srcOrd="0" destOrd="0" presId="urn:microsoft.com/office/officeart/2005/8/layout/radial1"/>
    <dgm:cxn modelId="{573360D9-DC69-42D2-92EE-1007B29F4D81}" type="presOf" srcId="{EDAD1FD7-3031-4361-A9BE-71116C847200}" destId="{440E2AEF-B11D-4083-8E28-288936B64B6A}" srcOrd="0" destOrd="0" presId="urn:microsoft.com/office/officeart/2005/8/layout/radial1"/>
    <dgm:cxn modelId="{F3D179A2-6E70-4617-B0D9-F59CC430EA50}" type="presOf" srcId="{A1FC57D4-899D-4374-A09D-AE0F178AF6EB}" destId="{52F1B392-6A51-42C3-AC23-B3C30D9D7069}" srcOrd="0" destOrd="0" presId="urn:microsoft.com/office/officeart/2005/8/layout/radial1"/>
    <dgm:cxn modelId="{69F4CF7B-6198-4754-B21C-B1D997917C45}" srcId="{3D9568C2-6B54-4247-90C7-EE2F86518A19}" destId="{BC5A1E34-717D-484F-89FE-B3AD230D4458}" srcOrd="0" destOrd="0" parTransId="{ABA69DA9-FF57-4DCB-A67C-D7AA7A0D4633}" sibTransId="{BBB20406-D80F-45C2-8E96-1B33DF75DBDD}"/>
    <dgm:cxn modelId="{985017BB-7FDA-46AD-87A2-1767CEB1B88E}" type="presOf" srcId="{3D9568C2-6B54-4247-90C7-EE2F86518A19}" destId="{58C881FD-3426-4F7D-B928-74A1211B1410}" srcOrd="0" destOrd="0" presId="urn:microsoft.com/office/officeart/2005/8/layout/radial1"/>
    <dgm:cxn modelId="{12250E86-F62A-45DC-B43D-50BD8AB46F33}" type="presOf" srcId="{BC5A1E34-717D-484F-89FE-B3AD230D4458}" destId="{26BEB583-AA0C-4783-A59D-C7CED3232CB2}" srcOrd="0" destOrd="0" presId="urn:microsoft.com/office/officeart/2005/8/layout/radial1"/>
    <dgm:cxn modelId="{F389C8BA-E838-4F22-82F3-F0C6EBD379AB}" type="presOf" srcId="{A1FC57D4-899D-4374-A09D-AE0F178AF6EB}" destId="{FB3244BB-CE1D-4AB5-AD24-0BA3CD1F444D}" srcOrd="1" destOrd="0" presId="urn:microsoft.com/office/officeart/2005/8/layout/radial1"/>
    <dgm:cxn modelId="{7296B892-8952-4828-AB1E-3500C1AC5CFB}" srcId="{3D9568C2-6B54-4247-90C7-EE2F86518A19}" destId="{823202F3-664D-478F-85ED-905FBFB807AD}" srcOrd="1" destOrd="0" parTransId="{D6C1B082-0D6E-4B25-8515-57D230D9E72B}" sibTransId="{E6C2081E-E2E0-4A4F-95D0-2DBB97533D95}"/>
    <dgm:cxn modelId="{E4227868-B729-4884-AC18-9EE5ED5B97EC}" srcId="{BC5A1E34-717D-484F-89FE-B3AD230D4458}" destId="{6CCE239A-C0D7-48DA-92BF-6F047EE9428E}" srcOrd="4" destOrd="0" parTransId="{84B596A4-850F-4465-A229-CD1ECD5DD2FC}" sibTransId="{3D19C8B8-DCC6-4676-BD1C-4899B812AA21}"/>
    <dgm:cxn modelId="{BAF6F477-3044-43EB-8033-8C9E8B5ABC26}" type="presOf" srcId="{ECC53955-3EFF-4F0F-81E4-61D01C21122A}" destId="{1EB70B8F-0684-4746-B2A1-6DD433D755A6}" srcOrd="0" destOrd="0" presId="urn:microsoft.com/office/officeart/2005/8/layout/radial1"/>
    <dgm:cxn modelId="{2357073F-B522-4087-BD8C-A10DC235EFFB}" srcId="{BC5A1E34-717D-484F-89FE-B3AD230D4458}" destId="{EDAD1FD7-3031-4361-A9BE-71116C847200}" srcOrd="3" destOrd="0" parTransId="{E9AE38D7-FE42-4AEA-A61D-BD8C652F1D51}" sibTransId="{4A63C510-0E88-4A20-A0D5-3F78D95A65CD}"/>
    <dgm:cxn modelId="{DE7309F9-578C-4BEC-8515-F349FDB138E3}" srcId="{BC5A1E34-717D-484F-89FE-B3AD230D4458}" destId="{031D5C46-BF89-41B7-9092-E81D14539930}" srcOrd="1" destOrd="0" parTransId="{59CC336A-063A-4DD2-9E3F-91D1CC202D3E}" sibTransId="{69C23675-D6DA-4455-BE55-6A1FD7DFDC77}"/>
    <dgm:cxn modelId="{887D21D6-62DA-418F-85A9-B2032AB72E5D}" type="presOf" srcId="{59CC336A-063A-4DD2-9E3F-91D1CC202D3E}" destId="{DCAA408B-6EF5-4304-AF88-C277740D426A}" srcOrd="1" destOrd="0" presId="urn:microsoft.com/office/officeart/2005/8/layout/radial1"/>
    <dgm:cxn modelId="{0630E65C-9871-464F-91CB-4A8096161F57}" type="presOf" srcId="{0A4C365D-6D4B-4F09-A063-67DA89541D0B}" destId="{EA90A9D0-3EC8-442D-939E-56F79EA2FADC}" srcOrd="0" destOrd="0" presId="urn:microsoft.com/office/officeart/2005/8/layout/radial1"/>
    <dgm:cxn modelId="{31F27F3B-A9CF-4345-9DE2-D06CD7233152}" srcId="{BC5A1E34-717D-484F-89FE-B3AD230D4458}" destId="{A238132A-9315-4418-973E-638FF1329A00}" srcOrd="2" destOrd="0" parTransId="{A1FC57D4-899D-4374-A09D-AE0F178AF6EB}" sibTransId="{ACC08548-2807-451F-BAF2-9687ECC5E1D4}"/>
    <dgm:cxn modelId="{03977320-76CE-4D0D-B9C7-62EC1690366B}" type="presOf" srcId="{6CCE239A-C0D7-48DA-92BF-6F047EE9428E}" destId="{0AB0C3F4-A81E-4593-8687-28DE8DAAEC58}" srcOrd="0" destOrd="0" presId="urn:microsoft.com/office/officeart/2005/8/layout/radial1"/>
    <dgm:cxn modelId="{560779D1-B360-46C6-9A33-7481345E9B60}" srcId="{BC5A1E34-717D-484F-89FE-B3AD230D4458}" destId="{ECC53955-3EFF-4F0F-81E4-61D01C21122A}" srcOrd="0" destOrd="0" parTransId="{0A4C365D-6D4B-4F09-A063-67DA89541D0B}" sibTransId="{C007078F-E36E-4B8F-8E0E-BB2D7B1DF48A}"/>
    <dgm:cxn modelId="{926D74E4-A1D7-4759-89EE-0B80E3DFFADC}" type="presOf" srcId="{031D5C46-BF89-41B7-9092-E81D14539930}" destId="{08DF5AE7-7B9A-4FDE-99C6-4293B8888F8D}" srcOrd="0" destOrd="0" presId="urn:microsoft.com/office/officeart/2005/8/layout/radial1"/>
    <dgm:cxn modelId="{E1E42FF7-E635-46E4-A69F-DEEE52ADDD98}" type="presOf" srcId="{E9AE38D7-FE42-4AEA-A61D-BD8C652F1D51}" destId="{29C1742A-7A08-4396-87A4-F210AA1BC2F2}" srcOrd="1" destOrd="0" presId="urn:microsoft.com/office/officeart/2005/8/layout/radial1"/>
    <dgm:cxn modelId="{19D34839-8EC6-47FC-AEB5-21609F15DDF7}" type="presOf" srcId="{59CC336A-063A-4DD2-9E3F-91D1CC202D3E}" destId="{7439568F-1ACF-47E7-B3E8-A5E42D1140EF}" srcOrd="0" destOrd="0" presId="urn:microsoft.com/office/officeart/2005/8/layout/radial1"/>
    <dgm:cxn modelId="{88F6F29D-2FD9-4015-99A7-462525BF0573}" type="presOf" srcId="{A238132A-9315-4418-973E-638FF1329A00}" destId="{AE705D4C-849C-4C67-B7BB-366B271CB5A7}" srcOrd="0" destOrd="0" presId="urn:microsoft.com/office/officeart/2005/8/layout/radial1"/>
    <dgm:cxn modelId="{D35A1B51-C849-4155-BEE2-7C476805ACC2}" type="presParOf" srcId="{58C881FD-3426-4F7D-B928-74A1211B1410}" destId="{26BEB583-AA0C-4783-A59D-C7CED3232CB2}" srcOrd="0" destOrd="0" presId="urn:microsoft.com/office/officeart/2005/8/layout/radial1"/>
    <dgm:cxn modelId="{DE589C69-D3AF-4E08-B60F-38F310F0509F}" type="presParOf" srcId="{58C881FD-3426-4F7D-B928-74A1211B1410}" destId="{EA90A9D0-3EC8-442D-939E-56F79EA2FADC}" srcOrd="1" destOrd="0" presId="urn:microsoft.com/office/officeart/2005/8/layout/radial1"/>
    <dgm:cxn modelId="{A9FC163F-B209-47B2-A4C2-8E43408C2AF6}" type="presParOf" srcId="{EA90A9D0-3EC8-442D-939E-56F79EA2FADC}" destId="{B97F0198-6CBA-41E6-91DB-A06C82F052A5}" srcOrd="0" destOrd="0" presId="urn:microsoft.com/office/officeart/2005/8/layout/radial1"/>
    <dgm:cxn modelId="{DA9964E5-9211-45BA-82C4-D1F8A318DBEF}" type="presParOf" srcId="{58C881FD-3426-4F7D-B928-74A1211B1410}" destId="{1EB70B8F-0684-4746-B2A1-6DD433D755A6}" srcOrd="2" destOrd="0" presId="urn:microsoft.com/office/officeart/2005/8/layout/radial1"/>
    <dgm:cxn modelId="{793786BA-77E5-4DAF-810D-1441A4CCE139}" type="presParOf" srcId="{58C881FD-3426-4F7D-B928-74A1211B1410}" destId="{7439568F-1ACF-47E7-B3E8-A5E42D1140EF}" srcOrd="3" destOrd="0" presId="urn:microsoft.com/office/officeart/2005/8/layout/radial1"/>
    <dgm:cxn modelId="{43BD3C05-B046-412E-8713-5D452F73663F}" type="presParOf" srcId="{7439568F-1ACF-47E7-B3E8-A5E42D1140EF}" destId="{DCAA408B-6EF5-4304-AF88-C277740D426A}" srcOrd="0" destOrd="0" presId="urn:microsoft.com/office/officeart/2005/8/layout/radial1"/>
    <dgm:cxn modelId="{D5FCEFD4-4B5D-47E7-947E-BDF829235EDF}" type="presParOf" srcId="{58C881FD-3426-4F7D-B928-74A1211B1410}" destId="{08DF5AE7-7B9A-4FDE-99C6-4293B8888F8D}" srcOrd="4" destOrd="0" presId="urn:microsoft.com/office/officeart/2005/8/layout/radial1"/>
    <dgm:cxn modelId="{34D1EF43-2240-4A23-8707-63EB29377FBF}" type="presParOf" srcId="{58C881FD-3426-4F7D-B928-74A1211B1410}" destId="{52F1B392-6A51-42C3-AC23-B3C30D9D7069}" srcOrd="5" destOrd="0" presId="urn:microsoft.com/office/officeart/2005/8/layout/radial1"/>
    <dgm:cxn modelId="{338A1AC2-00F7-4CC6-A5CB-B271F5EA01C4}" type="presParOf" srcId="{52F1B392-6A51-42C3-AC23-B3C30D9D7069}" destId="{FB3244BB-CE1D-4AB5-AD24-0BA3CD1F444D}" srcOrd="0" destOrd="0" presId="urn:microsoft.com/office/officeart/2005/8/layout/radial1"/>
    <dgm:cxn modelId="{63006928-BE61-4B7B-92EF-9E81DCC57B5D}" type="presParOf" srcId="{58C881FD-3426-4F7D-B928-74A1211B1410}" destId="{AE705D4C-849C-4C67-B7BB-366B271CB5A7}" srcOrd="6" destOrd="0" presId="urn:microsoft.com/office/officeart/2005/8/layout/radial1"/>
    <dgm:cxn modelId="{8D19A210-2A3B-45EA-9078-DA33B40D2BED}" type="presParOf" srcId="{58C881FD-3426-4F7D-B928-74A1211B1410}" destId="{DF6AEBA9-5B43-4FF4-8EAF-8DCB00700226}" srcOrd="7" destOrd="0" presId="urn:microsoft.com/office/officeart/2005/8/layout/radial1"/>
    <dgm:cxn modelId="{888DF967-929F-4209-AEB0-D12D4C1EF68B}" type="presParOf" srcId="{DF6AEBA9-5B43-4FF4-8EAF-8DCB00700226}" destId="{29C1742A-7A08-4396-87A4-F210AA1BC2F2}" srcOrd="0" destOrd="0" presId="urn:microsoft.com/office/officeart/2005/8/layout/radial1"/>
    <dgm:cxn modelId="{E8413225-4DB7-4F4E-9462-F8084DCA8826}" type="presParOf" srcId="{58C881FD-3426-4F7D-B928-74A1211B1410}" destId="{440E2AEF-B11D-4083-8E28-288936B64B6A}" srcOrd="8" destOrd="0" presId="urn:microsoft.com/office/officeart/2005/8/layout/radial1"/>
    <dgm:cxn modelId="{DA8AE021-949A-46F7-A3A1-5FBAC29DE48E}" type="presParOf" srcId="{58C881FD-3426-4F7D-B928-74A1211B1410}" destId="{6E87C4EA-7DBF-4711-BCB1-E0A4E586A626}" srcOrd="9" destOrd="0" presId="urn:microsoft.com/office/officeart/2005/8/layout/radial1"/>
    <dgm:cxn modelId="{92AD14F0-CAE6-4B9B-8BA7-F5C40B2F17EB}" type="presParOf" srcId="{6E87C4EA-7DBF-4711-BCB1-E0A4E586A626}" destId="{2CEC6FA0-78E6-42B9-95FB-1CB3D699A2DB}" srcOrd="0" destOrd="0" presId="urn:microsoft.com/office/officeart/2005/8/layout/radial1"/>
    <dgm:cxn modelId="{156C77F6-D1DB-427B-8758-BB32CE7177E1}" type="presParOf" srcId="{58C881FD-3426-4F7D-B928-74A1211B1410}" destId="{0AB0C3F4-A81E-4593-8687-28DE8DAAEC58}"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A71569-9E09-4229-B89C-F39492997FB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2362A6CE-8C1C-4BE9-B681-5E09EEF77813}">
      <dgm:prSet phldrT="[Text]"/>
      <dgm:spPr/>
      <dgm:t>
        <a:bodyPr/>
        <a:lstStyle/>
        <a:p>
          <a:r>
            <a:rPr lang="en-US" dirty="0"/>
            <a:t>Patient first</a:t>
          </a:r>
        </a:p>
      </dgm:t>
    </dgm:pt>
    <dgm:pt modelId="{C7BB0A32-4967-4580-AFBF-22F6E60C36B3}" type="parTrans" cxnId="{C13BF24B-ECCC-403F-9D7A-27F1C232AAD6}">
      <dgm:prSet/>
      <dgm:spPr/>
      <dgm:t>
        <a:bodyPr/>
        <a:lstStyle/>
        <a:p>
          <a:endParaRPr lang="en-US"/>
        </a:p>
      </dgm:t>
    </dgm:pt>
    <dgm:pt modelId="{95A2AD6E-D300-469E-BDBE-4AB7A565D499}" type="sibTrans" cxnId="{C13BF24B-ECCC-403F-9D7A-27F1C232AAD6}">
      <dgm:prSet/>
      <dgm:spPr/>
      <dgm:t>
        <a:bodyPr/>
        <a:lstStyle/>
        <a:p>
          <a:endParaRPr lang="en-US"/>
        </a:p>
      </dgm:t>
    </dgm:pt>
    <dgm:pt modelId="{5AE1D733-7D65-476F-8BF6-9B61AEAB99C9}">
      <dgm:prSet phldrT="[Text]"/>
      <dgm:spPr>
        <a:solidFill>
          <a:srgbClr val="C00000"/>
        </a:solidFill>
      </dgm:spPr>
      <dgm:t>
        <a:bodyPr/>
        <a:lstStyle/>
        <a:p>
          <a:r>
            <a:rPr lang="en-US" dirty="0"/>
            <a:t>surgery</a:t>
          </a:r>
        </a:p>
      </dgm:t>
    </dgm:pt>
    <dgm:pt modelId="{4624AEDF-F665-4634-8A5E-E9E6E2284D4D}" type="parTrans" cxnId="{FB4F50D7-1713-406B-BDA2-6FC87BFC0689}">
      <dgm:prSet/>
      <dgm:spPr/>
      <dgm:t>
        <a:bodyPr/>
        <a:lstStyle/>
        <a:p>
          <a:endParaRPr lang="en-US"/>
        </a:p>
      </dgm:t>
    </dgm:pt>
    <dgm:pt modelId="{475A6E04-5AF2-4C4B-91FF-268FFD98FDEB}" type="sibTrans" cxnId="{FB4F50D7-1713-406B-BDA2-6FC87BFC0689}">
      <dgm:prSet/>
      <dgm:spPr/>
      <dgm:t>
        <a:bodyPr/>
        <a:lstStyle/>
        <a:p>
          <a:endParaRPr lang="en-US"/>
        </a:p>
      </dgm:t>
    </dgm:pt>
    <dgm:pt modelId="{ECAD1CF5-47F6-441D-936C-47BD90961F18}">
      <dgm:prSet phldrT="[Text]"/>
      <dgm:spPr>
        <a:solidFill>
          <a:srgbClr val="00B050"/>
        </a:solidFill>
      </dgm:spPr>
      <dgm:t>
        <a:bodyPr/>
        <a:lstStyle/>
        <a:p>
          <a:r>
            <a:rPr lang="en-US" dirty="0" err="1"/>
            <a:t>anaesthesia</a:t>
          </a:r>
          <a:endParaRPr lang="en-US" dirty="0"/>
        </a:p>
      </dgm:t>
    </dgm:pt>
    <dgm:pt modelId="{6A082AA5-32C4-4BBB-85E5-8D1C93C3838F}" type="parTrans" cxnId="{AF86FBB2-CF3E-4D80-A365-5849F3AC7AC9}">
      <dgm:prSet/>
      <dgm:spPr/>
      <dgm:t>
        <a:bodyPr/>
        <a:lstStyle/>
        <a:p>
          <a:endParaRPr lang="en-US"/>
        </a:p>
      </dgm:t>
    </dgm:pt>
    <dgm:pt modelId="{1FB91D7A-EE5F-4024-AFD2-2FB5DB9F7E08}" type="sibTrans" cxnId="{AF86FBB2-CF3E-4D80-A365-5849F3AC7AC9}">
      <dgm:prSet/>
      <dgm:spPr/>
      <dgm:t>
        <a:bodyPr/>
        <a:lstStyle/>
        <a:p>
          <a:endParaRPr lang="en-US"/>
        </a:p>
      </dgm:t>
    </dgm:pt>
    <dgm:pt modelId="{586CF44B-F04A-47D0-BCF6-7818682DCDCF}">
      <dgm:prSet phldrT="[Text]"/>
      <dgm:spPr/>
      <dgm:t>
        <a:bodyPr/>
        <a:lstStyle/>
        <a:p>
          <a:r>
            <a:rPr lang="en-US" dirty="0"/>
            <a:t>Physiotherapy &amp;nursing</a:t>
          </a:r>
        </a:p>
      </dgm:t>
    </dgm:pt>
    <dgm:pt modelId="{B15C5B96-120D-4AA3-8540-E9B851396628}" type="parTrans" cxnId="{2F258652-4BEF-4635-96AE-8BE1B6BCA641}">
      <dgm:prSet/>
      <dgm:spPr/>
      <dgm:t>
        <a:bodyPr/>
        <a:lstStyle/>
        <a:p>
          <a:endParaRPr lang="en-US"/>
        </a:p>
      </dgm:t>
    </dgm:pt>
    <dgm:pt modelId="{558F4138-B127-448F-8BA3-9CD25F146887}" type="sibTrans" cxnId="{2F258652-4BEF-4635-96AE-8BE1B6BCA641}">
      <dgm:prSet/>
      <dgm:spPr/>
      <dgm:t>
        <a:bodyPr/>
        <a:lstStyle/>
        <a:p>
          <a:endParaRPr lang="en-US"/>
        </a:p>
      </dgm:t>
    </dgm:pt>
    <dgm:pt modelId="{4E040739-A955-4ADB-8C52-9A1599F0AD95}">
      <dgm:prSet/>
      <dgm:spPr>
        <a:solidFill>
          <a:srgbClr val="7030A0"/>
        </a:solidFill>
      </dgm:spPr>
      <dgm:t>
        <a:bodyPr/>
        <a:lstStyle/>
        <a:p>
          <a:r>
            <a:rPr lang="en-US" dirty="0"/>
            <a:t>Dietary</a:t>
          </a:r>
        </a:p>
      </dgm:t>
    </dgm:pt>
    <dgm:pt modelId="{950262FB-3C9A-4D78-9941-96E310BF2111}" type="parTrans" cxnId="{B723F520-759F-4655-A238-1C0A276CD49E}">
      <dgm:prSet/>
      <dgm:spPr/>
    </dgm:pt>
    <dgm:pt modelId="{441A535A-E6A2-42CE-81AD-22CCA541C152}" type="sibTrans" cxnId="{B723F520-759F-4655-A238-1C0A276CD49E}">
      <dgm:prSet/>
      <dgm:spPr/>
    </dgm:pt>
    <dgm:pt modelId="{40FB643F-D727-42B2-BD44-EAB89F6606AC}">
      <dgm:prSet/>
      <dgm:spPr>
        <a:solidFill>
          <a:schemeClr val="accent6">
            <a:lumMod val="75000"/>
          </a:schemeClr>
        </a:solidFill>
      </dgm:spPr>
      <dgm:t>
        <a:bodyPr/>
        <a:lstStyle/>
        <a:p>
          <a:r>
            <a:rPr lang="en-US" dirty="0"/>
            <a:t>administration</a:t>
          </a:r>
        </a:p>
      </dgm:t>
    </dgm:pt>
    <dgm:pt modelId="{246FEAA6-5999-4296-80CE-715CC352BECB}" type="parTrans" cxnId="{D43DD2A9-FB0E-4302-867C-DF2A5522B8A5}">
      <dgm:prSet/>
      <dgm:spPr/>
    </dgm:pt>
    <dgm:pt modelId="{EB694C1F-665D-42E5-916F-41CECBD7A2D1}" type="sibTrans" cxnId="{D43DD2A9-FB0E-4302-867C-DF2A5522B8A5}">
      <dgm:prSet/>
      <dgm:spPr/>
    </dgm:pt>
    <dgm:pt modelId="{15839CA7-8727-4C49-A9A4-C5F719E3850E}" type="pres">
      <dgm:prSet presAssocID="{D0A71569-9E09-4229-B89C-F39492997FB7}" presName="cycle" presStyleCnt="0">
        <dgm:presLayoutVars>
          <dgm:chMax val="1"/>
          <dgm:dir/>
          <dgm:animLvl val="ctr"/>
          <dgm:resizeHandles val="exact"/>
        </dgm:presLayoutVars>
      </dgm:prSet>
      <dgm:spPr/>
    </dgm:pt>
    <dgm:pt modelId="{767876D3-23B9-4DA5-8C04-6C8B08E0F48D}" type="pres">
      <dgm:prSet presAssocID="{2362A6CE-8C1C-4BE9-B681-5E09EEF77813}" presName="centerShape" presStyleLbl="node0" presStyleIdx="0" presStyleCnt="1"/>
      <dgm:spPr/>
    </dgm:pt>
    <dgm:pt modelId="{D0BC11E2-F284-4543-A395-AF9529C0879E}" type="pres">
      <dgm:prSet presAssocID="{4624AEDF-F665-4634-8A5E-E9E6E2284D4D}" presName="parTrans" presStyleLbl="bgSibTrans2D1" presStyleIdx="0" presStyleCnt="5"/>
      <dgm:spPr/>
    </dgm:pt>
    <dgm:pt modelId="{89768CBC-A3B8-414C-8CE3-EEEBDC104745}" type="pres">
      <dgm:prSet presAssocID="{5AE1D733-7D65-476F-8BF6-9B61AEAB99C9}" presName="node" presStyleLbl="node1" presStyleIdx="0" presStyleCnt="5">
        <dgm:presLayoutVars>
          <dgm:bulletEnabled val="1"/>
        </dgm:presLayoutVars>
      </dgm:prSet>
      <dgm:spPr/>
    </dgm:pt>
    <dgm:pt modelId="{9C37477A-18A1-4BDF-BC66-7C02578261F5}" type="pres">
      <dgm:prSet presAssocID="{6A082AA5-32C4-4BBB-85E5-8D1C93C3838F}" presName="parTrans" presStyleLbl="bgSibTrans2D1" presStyleIdx="1" presStyleCnt="5"/>
      <dgm:spPr/>
    </dgm:pt>
    <dgm:pt modelId="{2EA56179-437F-4567-A96F-8B3A39EC1505}" type="pres">
      <dgm:prSet presAssocID="{ECAD1CF5-47F6-441D-936C-47BD90961F18}" presName="node" presStyleLbl="node1" presStyleIdx="1" presStyleCnt="5">
        <dgm:presLayoutVars>
          <dgm:bulletEnabled val="1"/>
        </dgm:presLayoutVars>
      </dgm:prSet>
      <dgm:spPr/>
    </dgm:pt>
    <dgm:pt modelId="{5B1471B8-6DD0-45F3-B56E-CB5B9CEE53F8}" type="pres">
      <dgm:prSet presAssocID="{B15C5B96-120D-4AA3-8540-E9B851396628}" presName="parTrans" presStyleLbl="bgSibTrans2D1" presStyleIdx="2" presStyleCnt="5"/>
      <dgm:spPr/>
    </dgm:pt>
    <dgm:pt modelId="{EEE409FA-EA0E-41F2-AD05-3F33CB0BA74C}" type="pres">
      <dgm:prSet presAssocID="{586CF44B-F04A-47D0-BCF6-7818682DCDCF}" presName="node" presStyleLbl="node1" presStyleIdx="2" presStyleCnt="5">
        <dgm:presLayoutVars>
          <dgm:bulletEnabled val="1"/>
        </dgm:presLayoutVars>
      </dgm:prSet>
      <dgm:spPr/>
    </dgm:pt>
    <dgm:pt modelId="{FFFCD82B-9C9B-4118-9C4B-93A66B1555AE}" type="pres">
      <dgm:prSet presAssocID="{950262FB-3C9A-4D78-9941-96E310BF2111}" presName="parTrans" presStyleLbl="bgSibTrans2D1" presStyleIdx="3" presStyleCnt="5"/>
      <dgm:spPr/>
    </dgm:pt>
    <dgm:pt modelId="{9836AF93-3192-4C08-A8B7-7A1DBD8894DC}" type="pres">
      <dgm:prSet presAssocID="{4E040739-A955-4ADB-8C52-9A1599F0AD95}" presName="node" presStyleLbl="node1" presStyleIdx="3" presStyleCnt="5">
        <dgm:presLayoutVars>
          <dgm:bulletEnabled val="1"/>
        </dgm:presLayoutVars>
      </dgm:prSet>
      <dgm:spPr/>
    </dgm:pt>
    <dgm:pt modelId="{8F923CDC-0D19-4E35-A9B5-1523F8EDA7E1}" type="pres">
      <dgm:prSet presAssocID="{246FEAA6-5999-4296-80CE-715CC352BECB}" presName="parTrans" presStyleLbl="bgSibTrans2D1" presStyleIdx="4" presStyleCnt="5"/>
      <dgm:spPr/>
    </dgm:pt>
    <dgm:pt modelId="{3DB9F683-D698-4A07-8B44-6AFE69889817}" type="pres">
      <dgm:prSet presAssocID="{40FB643F-D727-42B2-BD44-EAB89F6606AC}" presName="node" presStyleLbl="node1" presStyleIdx="4" presStyleCnt="5">
        <dgm:presLayoutVars>
          <dgm:bulletEnabled val="1"/>
        </dgm:presLayoutVars>
      </dgm:prSet>
      <dgm:spPr/>
    </dgm:pt>
  </dgm:ptLst>
  <dgm:cxnLst>
    <dgm:cxn modelId="{C13BF24B-ECCC-403F-9D7A-27F1C232AAD6}" srcId="{D0A71569-9E09-4229-B89C-F39492997FB7}" destId="{2362A6CE-8C1C-4BE9-B681-5E09EEF77813}" srcOrd="0" destOrd="0" parTransId="{C7BB0A32-4967-4580-AFBF-22F6E60C36B3}" sibTransId="{95A2AD6E-D300-469E-BDBE-4AB7A565D499}"/>
    <dgm:cxn modelId="{522472E4-9075-4085-9452-8EBD1E3B7A90}" type="presOf" srcId="{950262FB-3C9A-4D78-9941-96E310BF2111}" destId="{FFFCD82B-9C9B-4118-9C4B-93A66B1555AE}" srcOrd="0" destOrd="0" presId="urn:microsoft.com/office/officeart/2005/8/layout/radial4"/>
    <dgm:cxn modelId="{8D34966E-58B1-4D97-BFFE-0CF1B756D2CC}" type="presOf" srcId="{2362A6CE-8C1C-4BE9-B681-5E09EEF77813}" destId="{767876D3-23B9-4DA5-8C04-6C8B08E0F48D}" srcOrd="0" destOrd="0" presId="urn:microsoft.com/office/officeart/2005/8/layout/radial4"/>
    <dgm:cxn modelId="{CA69DBE7-4206-463A-A136-63A05F2919F3}" type="presOf" srcId="{5AE1D733-7D65-476F-8BF6-9B61AEAB99C9}" destId="{89768CBC-A3B8-414C-8CE3-EEEBDC104745}" srcOrd="0" destOrd="0" presId="urn:microsoft.com/office/officeart/2005/8/layout/radial4"/>
    <dgm:cxn modelId="{2F258652-4BEF-4635-96AE-8BE1B6BCA641}" srcId="{2362A6CE-8C1C-4BE9-B681-5E09EEF77813}" destId="{586CF44B-F04A-47D0-BCF6-7818682DCDCF}" srcOrd="2" destOrd="0" parTransId="{B15C5B96-120D-4AA3-8540-E9B851396628}" sibTransId="{558F4138-B127-448F-8BA3-9CD25F146887}"/>
    <dgm:cxn modelId="{C626E462-07BE-438C-AE7B-2FBA4D9A6B39}" type="presOf" srcId="{ECAD1CF5-47F6-441D-936C-47BD90961F18}" destId="{2EA56179-437F-4567-A96F-8B3A39EC1505}" srcOrd="0" destOrd="0" presId="urn:microsoft.com/office/officeart/2005/8/layout/radial4"/>
    <dgm:cxn modelId="{AF86FBB2-CF3E-4D80-A365-5849F3AC7AC9}" srcId="{2362A6CE-8C1C-4BE9-B681-5E09EEF77813}" destId="{ECAD1CF5-47F6-441D-936C-47BD90961F18}" srcOrd="1" destOrd="0" parTransId="{6A082AA5-32C4-4BBB-85E5-8D1C93C3838F}" sibTransId="{1FB91D7A-EE5F-4024-AFD2-2FB5DB9F7E08}"/>
    <dgm:cxn modelId="{D43DD2A9-FB0E-4302-867C-DF2A5522B8A5}" srcId="{2362A6CE-8C1C-4BE9-B681-5E09EEF77813}" destId="{40FB643F-D727-42B2-BD44-EAB89F6606AC}" srcOrd="4" destOrd="0" parTransId="{246FEAA6-5999-4296-80CE-715CC352BECB}" sibTransId="{EB694C1F-665D-42E5-916F-41CECBD7A2D1}"/>
    <dgm:cxn modelId="{6C574A7A-E0B1-4EA3-A7DD-7EA6363678F3}" type="presOf" srcId="{40FB643F-D727-42B2-BD44-EAB89F6606AC}" destId="{3DB9F683-D698-4A07-8B44-6AFE69889817}" srcOrd="0" destOrd="0" presId="urn:microsoft.com/office/officeart/2005/8/layout/radial4"/>
    <dgm:cxn modelId="{413CFECB-69FF-4AAC-8FC4-401642191362}" type="presOf" srcId="{B15C5B96-120D-4AA3-8540-E9B851396628}" destId="{5B1471B8-6DD0-45F3-B56E-CB5B9CEE53F8}" srcOrd="0" destOrd="0" presId="urn:microsoft.com/office/officeart/2005/8/layout/radial4"/>
    <dgm:cxn modelId="{B723F520-759F-4655-A238-1C0A276CD49E}" srcId="{2362A6CE-8C1C-4BE9-B681-5E09EEF77813}" destId="{4E040739-A955-4ADB-8C52-9A1599F0AD95}" srcOrd="3" destOrd="0" parTransId="{950262FB-3C9A-4D78-9941-96E310BF2111}" sibTransId="{441A535A-E6A2-42CE-81AD-22CCA541C152}"/>
    <dgm:cxn modelId="{90A2E4A7-F170-4E19-B7D1-A265ACEF658C}" type="presOf" srcId="{246FEAA6-5999-4296-80CE-715CC352BECB}" destId="{8F923CDC-0D19-4E35-A9B5-1523F8EDA7E1}" srcOrd="0" destOrd="0" presId="urn:microsoft.com/office/officeart/2005/8/layout/radial4"/>
    <dgm:cxn modelId="{CB729D2E-247F-4B51-BFB9-EFB080E4B5B6}" type="presOf" srcId="{D0A71569-9E09-4229-B89C-F39492997FB7}" destId="{15839CA7-8727-4C49-A9A4-C5F719E3850E}" srcOrd="0" destOrd="0" presId="urn:microsoft.com/office/officeart/2005/8/layout/radial4"/>
    <dgm:cxn modelId="{98D314E4-0077-4B58-A36B-5DFEC778A8C7}" type="presOf" srcId="{4624AEDF-F665-4634-8A5E-E9E6E2284D4D}" destId="{D0BC11E2-F284-4543-A395-AF9529C0879E}" srcOrd="0" destOrd="0" presId="urn:microsoft.com/office/officeart/2005/8/layout/radial4"/>
    <dgm:cxn modelId="{E758976F-BD9A-4F1D-8403-A06720DFDCAE}" type="presOf" srcId="{586CF44B-F04A-47D0-BCF6-7818682DCDCF}" destId="{EEE409FA-EA0E-41F2-AD05-3F33CB0BA74C}" srcOrd="0" destOrd="0" presId="urn:microsoft.com/office/officeart/2005/8/layout/radial4"/>
    <dgm:cxn modelId="{7E029D3A-DDAE-46C1-8B4B-D7427ACCD11A}" type="presOf" srcId="{6A082AA5-32C4-4BBB-85E5-8D1C93C3838F}" destId="{9C37477A-18A1-4BDF-BC66-7C02578261F5}" srcOrd="0" destOrd="0" presId="urn:microsoft.com/office/officeart/2005/8/layout/radial4"/>
    <dgm:cxn modelId="{9CEE0049-E6DC-421C-B063-477CD1152241}" type="presOf" srcId="{4E040739-A955-4ADB-8C52-9A1599F0AD95}" destId="{9836AF93-3192-4C08-A8B7-7A1DBD8894DC}" srcOrd="0" destOrd="0" presId="urn:microsoft.com/office/officeart/2005/8/layout/radial4"/>
    <dgm:cxn modelId="{FB4F50D7-1713-406B-BDA2-6FC87BFC0689}" srcId="{2362A6CE-8C1C-4BE9-B681-5E09EEF77813}" destId="{5AE1D733-7D65-476F-8BF6-9B61AEAB99C9}" srcOrd="0" destOrd="0" parTransId="{4624AEDF-F665-4634-8A5E-E9E6E2284D4D}" sibTransId="{475A6E04-5AF2-4C4B-91FF-268FFD98FDEB}"/>
    <dgm:cxn modelId="{FA15C877-6681-4838-8BD0-3F55DFC19ED3}" type="presParOf" srcId="{15839CA7-8727-4C49-A9A4-C5F719E3850E}" destId="{767876D3-23B9-4DA5-8C04-6C8B08E0F48D}" srcOrd="0" destOrd="0" presId="urn:microsoft.com/office/officeart/2005/8/layout/radial4"/>
    <dgm:cxn modelId="{10CD9528-4576-4D22-8FE0-77DF4A23C7AE}" type="presParOf" srcId="{15839CA7-8727-4C49-A9A4-C5F719E3850E}" destId="{D0BC11E2-F284-4543-A395-AF9529C0879E}" srcOrd="1" destOrd="0" presId="urn:microsoft.com/office/officeart/2005/8/layout/radial4"/>
    <dgm:cxn modelId="{6DB8B4A2-10D1-4182-AE1B-9B726010C34F}" type="presParOf" srcId="{15839CA7-8727-4C49-A9A4-C5F719E3850E}" destId="{89768CBC-A3B8-414C-8CE3-EEEBDC104745}" srcOrd="2" destOrd="0" presId="urn:microsoft.com/office/officeart/2005/8/layout/radial4"/>
    <dgm:cxn modelId="{F5B75E56-40B2-41B0-A461-73A16EA3CB61}" type="presParOf" srcId="{15839CA7-8727-4C49-A9A4-C5F719E3850E}" destId="{9C37477A-18A1-4BDF-BC66-7C02578261F5}" srcOrd="3" destOrd="0" presId="urn:microsoft.com/office/officeart/2005/8/layout/radial4"/>
    <dgm:cxn modelId="{5F8F998F-DD29-4A7A-B981-38B1D5D19627}" type="presParOf" srcId="{15839CA7-8727-4C49-A9A4-C5F719E3850E}" destId="{2EA56179-437F-4567-A96F-8B3A39EC1505}" srcOrd="4" destOrd="0" presId="urn:microsoft.com/office/officeart/2005/8/layout/radial4"/>
    <dgm:cxn modelId="{4FF8D775-0B16-4512-8B82-D450B8CFBA69}" type="presParOf" srcId="{15839CA7-8727-4C49-A9A4-C5F719E3850E}" destId="{5B1471B8-6DD0-45F3-B56E-CB5B9CEE53F8}" srcOrd="5" destOrd="0" presId="urn:microsoft.com/office/officeart/2005/8/layout/radial4"/>
    <dgm:cxn modelId="{3CE8D3D2-D59F-4199-BDB3-79C635033FD4}" type="presParOf" srcId="{15839CA7-8727-4C49-A9A4-C5F719E3850E}" destId="{EEE409FA-EA0E-41F2-AD05-3F33CB0BA74C}" srcOrd="6" destOrd="0" presId="urn:microsoft.com/office/officeart/2005/8/layout/radial4"/>
    <dgm:cxn modelId="{D1B7A67F-4CF7-469A-8410-970ED95E17D6}" type="presParOf" srcId="{15839CA7-8727-4C49-A9A4-C5F719E3850E}" destId="{FFFCD82B-9C9B-4118-9C4B-93A66B1555AE}" srcOrd="7" destOrd="0" presId="urn:microsoft.com/office/officeart/2005/8/layout/radial4"/>
    <dgm:cxn modelId="{07A85A58-D023-4FA2-A91E-70B2A27FFA0E}" type="presParOf" srcId="{15839CA7-8727-4C49-A9A4-C5F719E3850E}" destId="{9836AF93-3192-4C08-A8B7-7A1DBD8894DC}" srcOrd="8" destOrd="0" presId="urn:microsoft.com/office/officeart/2005/8/layout/radial4"/>
    <dgm:cxn modelId="{13406F55-AE3F-414F-9102-05075453839E}" type="presParOf" srcId="{15839CA7-8727-4C49-A9A4-C5F719E3850E}" destId="{8F923CDC-0D19-4E35-A9B5-1523F8EDA7E1}" srcOrd="9" destOrd="0" presId="urn:microsoft.com/office/officeart/2005/8/layout/radial4"/>
    <dgm:cxn modelId="{84A476DB-551A-48E6-97C7-C25440896E97}" type="presParOf" srcId="{15839CA7-8727-4C49-A9A4-C5F719E3850E}" destId="{3DB9F683-D698-4A07-8B44-6AFE69889817}"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EB583-AA0C-4783-A59D-C7CED3232CB2}">
      <dsp:nvSpPr>
        <dsp:cNvPr id="0" name=""/>
        <dsp:cNvSpPr/>
      </dsp:nvSpPr>
      <dsp:spPr>
        <a:xfrm>
          <a:off x="3440720" y="1756353"/>
          <a:ext cx="1348159" cy="13481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IN" sz="2500" kern="1200" dirty="0"/>
            <a:t>Patient</a:t>
          </a:r>
        </a:p>
      </dsp:txBody>
      <dsp:txXfrm>
        <a:off x="3638153" y="1953786"/>
        <a:ext cx="953293" cy="953293"/>
      </dsp:txXfrm>
    </dsp:sp>
    <dsp:sp modelId="{EA90A9D0-3EC8-442D-939E-56F79EA2FADC}">
      <dsp:nvSpPr>
        <dsp:cNvPr id="0" name=""/>
        <dsp:cNvSpPr/>
      </dsp:nvSpPr>
      <dsp:spPr>
        <a:xfrm rot="16251754">
          <a:off x="3937909" y="1551810"/>
          <a:ext cx="379793" cy="29487"/>
        </a:xfrm>
        <a:custGeom>
          <a:avLst/>
          <a:gdLst/>
          <a:ahLst/>
          <a:cxnLst/>
          <a:rect l="0" t="0" r="0" b="0"/>
          <a:pathLst>
            <a:path>
              <a:moveTo>
                <a:pt x="0" y="14743"/>
              </a:moveTo>
              <a:lnTo>
                <a:pt x="379793" y="1474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4118311" y="1557059"/>
        <a:ext cx="18989" cy="18989"/>
      </dsp:txXfrm>
    </dsp:sp>
    <dsp:sp modelId="{1EB70B8F-0684-4746-B2A1-6DD433D755A6}">
      <dsp:nvSpPr>
        <dsp:cNvPr id="0" name=""/>
        <dsp:cNvSpPr/>
      </dsp:nvSpPr>
      <dsp:spPr>
        <a:xfrm>
          <a:off x="3466732" y="28595"/>
          <a:ext cx="1348159" cy="134815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IN" sz="1200" kern="1200" dirty="0"/>
            <a:t>Surgery</a:t>
          </a:r>
        </a:p>
      </dsp:txBody>
      <dsp:txXfrm>
        <a:off x="3664165" y="226028"/>
        <a:ext cx="953293" cy="953293"/>
      </dsp:txXfrm>
    </dsp:sp>
    <dsp:sp modelId="{7439568F-1ACF-47E7-B3E8-A5E42D1140EF}">
      <dsp:nvSpPr>
        <dsp:cNvPr id="0" name=""/>
        <dsp:cNvSpPr/>
      </dsp:nvSpPr>
      <dsp:spPr>
        <a:xfrm rot="20520000">
          <a:off x="4745966" y="2144747"/>
          <a:ext cx="405413" cy="29487"/>
        </a:xfrm>
        <a:custGeom>
          <a:avLst/>
          <a:gdLst/>
          <a:ahLst/>
          <a:cxnLst/>
          <a:rect l="0" t="0" r="0" b="0"/>
          <a:pathLst>
            <a:path>
              <a:moveTo>
                <a:pt x="0" y="14743"/>
              </a:moveTo>
              <a:lnTo>
                <a:pt x="405413" y="1474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4938538" y="2149355"/>
        <a:ext cx="20270" cy="20270"/>
      </dsp:txXfrm>
    </dsp:sp>
    <dsp:sp modelId="{08DF5AE7-7B9A-4FDE-99C6-4293B8888F8D}">
      <dsp:nvSpPr>
        <dsp:cNvPr id="0" name=""/>
        <dsp:cNvSpPr/>
      </dsp:nvSpPr>
      <dsp:spPr>
        <a:xfrm>
          <a:off x="5108466" y="1214469"/>
          <a:ext cx="1348159" cy="134815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IN" sz="1200" kern="1200" dirty="0"/>
            <a:t>Anaesthesia</a:t>
          </a:r>
        </a:p>
      </dsp:txBody>
      <dsp:txXfrm>
        <a:off x="5305899" y="1411902"/>
        <a:ext cx="953293" cy="953293"/>
      </dsp:txXfrm>
    </dsp:sp>
    <dsp:sp modelId="{52F1B392-6A51-42C3-AC23-B3C30D9D7069}">
      <dsp:nvSpPr>
        <dsp:cNvPr id="0" name=""/>
        <dsp:cNvSpPr/>
      </dsp:nvSpPr>
      <dsp:spPr>
        <a:xfrm rot="3240000">
          <a:off x="4427455" y="3125024"/>
          <a:ext cx="405413" cy="29487"/>
        </a:xfrm>
        <a:custGeom>
          <a:avLst/>
          <a:gdLst/>
          <a:ahLst/>
          <a:cxnLst/>
          <a:rect l="0" t="0" r="0" b="0"/>
          <a:pathLst>
            <a:path>
              <a:moveTo>
                <a:pt x="0" y="14743"/>
              </a:moveTo>
              <a:lnTo>
                <a:pt x="405413" y="1474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4620026" y="3129632"/>
        <a:ext cx="20270" cy="20270"/>
      </dsp:txXfrm>
    </dsp:sp>
    <dsp:sp modelId="{AE705D4C-849C-4C67-B7BB-366B271CB5A7}">
      <dsp:nvSpPr>
        <dsp:cNvPr id="0" name=""/>
        <dsp:cNvSpPr/>
      </dsp:nvSpPr>
      <dsp:spPr>
        <a:xfrm>
          <a:off x="4471444" y="3175023"/>
          <a:ext cx="1348159" cy="134815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IN" sz="1200" kern="1200" dirty="0"/>
            <a:t>Dietary</a:t>
          </a:r>
        </a:p>
      </dsp:txBody>
      <dsp:txXfrm>
        <a:off x="4668877" y="3372456"/>
        <a:ext cx="953293" cy="953293"/>
      </dsp:txXfrm>
    </dsp:sp>
    <dsp:sp modelId="{DF6AEBA9-5B43-4FF4-8EAF-8DCB00700226}">
      <dsp:nvSpPr>
        <dsp:cNvPr id="0" name=""/>
        <dsp:cNvSpPr/>
      </dsp:nvSpPr>
      <dsp:spPr>
        <a:xfrm rot="7560000">
          <a:off x="3396731" y="3125024"/>
          <a:ext cx="405413" cy="29487"/>
        </a:xfrm>
        <a:custGeom>
          <a:avLst/>
          <a:gdLst/>
          <a:ahLst/>
          <a:cxnLst/>
          <a:rect l="0" t="0" r="0" b="0"/>
          <a:pathLst>
            <a:path>
              <a:moveTo>
                <a:pt x="0" y="14743"/>
              </a:moveTo>
              <a:lnTo>
                <a:pt x="405413" y="1474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rot="10800000">
        <a:off x="3589302" y="3129632"/>
        <a:ext cx="20270" cy="20270"/>
      </dsp:txXfrm>
    </dsp:sp>
    <dsp:sp modelId="{440E2AEF-B11D-4083-8E28-288936B64B6A}">
      <dsp:nvSpPr>
        <dsp:cNvPr id="0" name=""/>
        <dsp:cNvSpPr/>
      </dsp:nvSpPr>
      <dsp:spPr>
        <a:xfrm>
          <a:off x="2409996" y="3175023"/>
          <a:ext cx="1348159" cy="1348159"/>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IN" sz="1200" kern="1200" dirty="0"/>
            <a:t>Physiotherapy  &amp; nursing</a:t>
          </a:r>
        </a:p>
      </dsp:txBody>
      <dsp:txXfrm>
        <a:off x="2607429" y="3372456"/>
        <a:ext cx="953293" cy="953293"/>
      </dsp:txXfrm>
    </dsp:sp>
    <dsp:sp modelId="{6E87C4EA-7DBF-4711-BCB1-E0A4E586A626}">
      <dsp:nvSpPr>
        <dsp:cNvPr id="0" name=""/>
        <dsp:cNvSpPr/>
      </dsp:nvSpPr>
      <dsp:spPr>
        <a:xfrm rot="11880000">
          <a:off x="3078220" y="2144747"/>
          <a:ext cx="405413" cy="29487"/>
        </a:xfrm>
        <a:custGeom>
          <a:avLst/>
          <a:gdLst/>
          <a:ahLst/>
          <a:cxnLst/>
          <a:rect l="0" t="0" r="0" b="0"/>
          <a:pathLst>
            <a:path>
              <a:moveTo>
                <a:pt x="0" y="14743"/>
              </a:moveTo>
              <a:lnTo>
                <a:pt x="405413" y="1474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rot="10800000">
        <a:off x="3270791" y="2149355"/>
        <a:ext cx="20270" cy="20270"/>
      </dsp:txXfrm>
    </dsp:sp>
    <dsp:sp modelId="{0AB0C3F4-A81E-4593-8687-28DE8DAAEC58}">
      <dsp:nvSpPr>
        <dsp:cNvPr id="0" name=""/>
        <dsp:cNvSpPr/>
      </dsp:nvSpPr>
      <dsp:spPr>
        <a:xfrm>
          <a:off x="1772973" y="1214469"/>
          <a:ext cx="1348159" cy="134815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IN" sz="1200" kern="1200" dirty="0"/>
            <a:t>Admin</a:t>
          </a:r>
        </a:p>
      </dsp:txBody>
      <dsp:txXfrm>
        <a:off x="1970406" y="1411902"/>
        <a:ext cx="953293" cy="953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876D3-23B9-4DA5-8C04-6C8B08E0F48D}">
      <dsp:nvSpPr>
        <dsp:cNvPr id="0" name=""/>
        <dsp:cNvSpPr/>
      </dsp:nvSpPr>
      <dsp:spPr>
        <a:xfrm>
          <a:off x="3151358" y="2598399"/>
          <a:ext cx="1926883" cy="19268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Patient first</a:t>
          </a:r>
        </a:p>
      </dsp:txBody>
      <dsp:txXfrm>
        <a:off x="3433543" y="2880584"/>
        <a:ext cx="1362513" cy="1362513"/>
      </dsp:txXfrm>
    </dsp:sp>
    <dsp:sp modelId="{D0BC11E2-F284-4543-A395-AF9529C0879E}">
      <dsp:nvSpPr>
        <dsp:cNvPr id="0" name=""/>
        <dsp:cNvSpPr/>
      </dsp:nvSpPr>
      <dsp:spPr>
        <a:xfrm rot="10800000">
          <a:off x="1285853" y="3287260"/>
          <a:ext cx="1762901" cy="54916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768CBC-A3B8-414C-8CE3-EEEBDC104745}">
      <dsp:nvSpPr>
        <dsp:cNvPr id="0" name=""/>
        <dsp:cNvSpPr/>
      </dsp:nvSpPr>
      <dsp:spPr>
        <a:xfrm>
          <a:off x="370583" y="2829625"/>
          <a:ext cx="1830539" cy="1464431"/>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a:t>surgery</a:t>
          </a:r>
        </a:p>
      </dsp:txBody>
      <dsp:txXfrm>
        <a:off x="413475" y="2872517"/>
        <a:ext cx="1744755" cy="1378647"/>
      </dsp:txXfrm>
    </dsp:sp>
    <dsp:sp modelId="{9C37477A-18A1-4BDF-BC66-7C02578261F5}">
      <dsp:nvSpPr>
        <dsp:cNvPr id="0" name=""/>
        <dsp:cNvSpPr/>
      </dsp:nvSpPr>
      <dsp:spPr>
        <a:xfrm rot="13500000">
          <a:off x="1856261" y="1910173"/>
          <a:ext cx="1762901" cy="54916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A56179-437F-4567-A96F-8B3A39EC1505}">
      <dsp:nvSpPr>
        <dsp:cNvPr id="0" name=""/>
        <dsp:cNvSpPr/>
      </dsp:nvSpPr>
      <dsp:spPr>
        <a:xfrm>
          <a:off x="1199163" y="829258"/>
          <a:ext cx="1830539" cy="1464431"/>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err="1"/>
            <a:t>anaesthesia</a:t>
          </a:r>
          <a:endParaRPr lang="en-US" sz="2200" kern="1200" dirty="0"/>
        </a:p>
      </dsp:txBody>
      <dsp:txXfrm>
        <a:off x="1242055" y="872150"/>
        <a:ext cx="1744755" cy="1378647"/>
      </dsp:txXfrm>
    </dsp:sp>
    <dsp:sp modelId="{5B1471B8-6DD0-45F3-B56E-CB5B9CEE53F8}">
      <dsp:nvSpPr>
        <dsp:cNvPr id="0" name=""/>
        <dsp:cNvSpPr/>
      </dsp:nvSpPr>
      <dsp:spPr>
        <a:xfrm rot="16200000">
          <a:off x="3233349" y="1339765"/>
          <a:ext cx="1762901" cy="54916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E409FA-EA0E-41F2-AD05-3F33CB0BA74C}">
      <dsp:nvSpPr>
        <dsp:cNvPr id="0" name=""/>
        <dsp:cNvSpPr/>
      </dsp:nvSpPr>
      <dsp:spPr>
        <a:xfrm>
          <a:off x="3199530" y="679"/>
          <a:ext cx="1830539" cy="14644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a:t>Physiotherapy &amp;nursing</a:t>
          </a:r>
        </a:p>
      </dsp:txBody>
      <dsp:txXfrm>
        <a:off x="3242422" y="43571"/>
        <a:ext cx="1744755" cy="1378647"/>
      </dsp:txXfrm>
    </dsp:sp>
    <dsp:sp modelId="{FFFCD82B-9C9B-4118-9C4B-93A66B1555AE}">
      <dsp:nvSpPr>
        <dsp:cNvPr id="0" name=""/>
        <dsp:cNvSpPr/>
      </dsp:nvSpPr>
      <dsp:spPr>
        <a:xfrm rot="18900000">
          <a:off x="4610436" y="1910173"/>
          <a:ext cx="1762901" cy="54916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36AF93-3192-4C08-A8B7-7A1DBD8894DC}">
      <dsp:nvSpPr>
        <dsp:cNvPr id="0" name=""/>
        <dsp:cNvSpPr/>
      </dsp:nvSpPr>
      <dsp:spPr>
        <a:xfrm>
          <a:off x="5199897" y="829258"/>
          <a:ext cx="1830539" cy="1464431"/>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a:t>Dietary</a:t>
          </a:r>
        </a:p>
      </dsp:txBody>
      <dsp:txXfrm>
        <a:off x="5242789" y="872150"/>
        <a:ext cx="1744755" cy="1378647"/>
      </dsp:txXfrm>
    </dsp:sp>
    <dsp:sp modelId="{8F923CDC-0D19-4E35-A9B5-1523F8EDA7E1}">
      <dsp:nvSpPr>
        <dsp:cNvPr id="0" name=""/>
        <dsp:cNvSpPr/>
      </dsp:nvSpPr>
      <dsp:spPr>
        <a:xfrm>
          <a:off x="5180844" y="3287260"/>
          <a:ext cx="1762901" cy="54916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B9F683-D698-4A07-8B44-6AFE69889817}">
      <dsp:nvSpPr>
        <dsp:cNvPr id="0" name=""/>
        <dsp:cNvSpPr/>
      </dsp:nvSpPr>
      <dsp:spPr>
        <a:xfrm>
          <a:off x="6028476" y="2829625"/>
          <a:ext cx="1830539" cy="1464431"/>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a:t>administration</a:t>
          </a:r>
        </a:p>
      </dsp:txBody>
      <dsp:txXfrm>
        <a:off x="6071368" y="2872517"/>
        <a:ext cx="1744755" cy="13786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1A1D96-CE7C-4D78-961F-F7AFD19723A5}" type="datetimeFigureOut">
              <a:rPr lang="en-IN" smtClean="0"/>
              <a:t>19-03-2016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465E9-AAB7-4075-9E4D-3266287A9047}" type="slidenum">
              <a:rPr lang="en-IN" smtClean="0"/>
              <a:t>‹#›</a:t>
            </a:fld>
            <a:endParaRPr lang="en-IN"/>
          </a:p>
        </p:txBody>
      </p:sp>
    </p:spTree>
    <p:extLst>
      <p:ext uri="{BB962C8B-B14F-4D97-AF65-F5344CB8AC3E}">
        <p14:creationId xmlns:p14="http://schemas.microsoft.com/office/powerpoint/2010/main" val="163576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a:t>
            </a:fld>
            <a:endParaRPr lang="en-IN"/>
          </a:p>
        </p:txBody>
      </p:sp>
    </p:spTree>
    <p:extLst>
      <p:ext uri="{BB962C8B-B14F-4D97-AF65-F5344CB8AC3E}">
        <p14:creationId xmlns:p14="http://schemas.microsoft.com/office/powerpoint/2010/main" val="119224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Resuscitation being a gold standard for these </a:t>
            </a:r>
            <a:r>
              <a:rPr lang="en-IN" sz="1200" kern="1200" dirty="0" err="1">
                <a:solidFill>
                  <a:schemeClr val="tx1"/>
                </a:solidFill>
                <a:effectLst/>
                <a:latin typeface="+mn-lt"/>
                <a:ea typeface="+mn-ea"/>
                <a:cs typeface="+mn-cs"/>
              </a:rPr>
              <a:t>patients,it</a:t>
            </a:r>
            <a:r>
              <a:rPr lang="en-IN" sz="1200" kern="1200" dirty="0">
                <a:solidFill>
                  <a:schemeClr val="tx1"/>
                </a:solidFill>
                <a:effectLst/>
                <a:latin typeface="+mn-lt"/>
                <a:ea typeface="+mn-ea"/>
                <a:cs typeface="+mn-cs"/>
              </a:rPr>
              <a:t> is closely followed by SERIAL LACTATE MEASUREMENTS, AND the seriousness of injury being monitored by INTERLEUKIN 6 ,so use of such high end markers to guide in the management gets you one step </a:t>
            </a:r>
            <a:r>
              <a:rPr lang="en-IN" sz="1200" kern="1200" dirty="0" err="1">
                <a:solidFill>
                  <a:schemeClr val="tx1"/>
                </a:solidFill>
                <a:effectLst/>
                <a:latin typeface="+mn-lt"/>
                <a:ea typeface="+mn-ea"/>
                <a:cs typeface="+mn-cs"/>
              </a:rPr>
              <a:t>ahead.So</a:t>
            </a:r>
            <a:r>
              <a:rPr lang="en-IN" sz="1200" kern="1200" dirty="0">
                <a:solidFill>
                  <a:schemeClr val="tx1"/>
                </a:solidFill>
                <a:effectLst/>
                <a:latin typeface="+mn-lt"/>
                <a:ea typeface="+mn-ea"/>
                <a:cs typeface="+mn-cs"/>
              </a:rPr>
              <a:t> ,intervening in a right way in the initial few golden hours helps us reduce the percentage of morbidity &amp; mortality associated with </a:t>
            </a:r>
            <a:r>
              <a:rPr lang="en-IN" sz="1200" kern="1200" dirty="0" err="1">
                <a:solidFill>
                  <a:schemeClr val="tx1"/>
                </a:solidFill>
                <a:effectLst/>
                <a:latin typeface="+mn-lt"/>
                <a:ea typeface="+mn-ea"/>
                <a:cs typeface="+mn-cs"/>
              </a:rPr>
              <a:t>polytrauma</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15</a:t>
            </a:fld>
            <a:endParaRPr lang="en-IN"/>
          </a:p>
        </p:txBody>
      </p:sp>
    </p:spTree>
    <p:extLst>
      <p:ext uri="{BB962C8B-B14F-4D97-AF65-F5344CB8AC3E}">
        <p14:creationId xmlns:p14="http://schemas.microsoft.com/office/powerpoint/2010/main" val="265879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Our contribution</a:t>
            </a:r>
            <a:r>
              <a:rPr lang="en-IN" baseline="0" dirty="0"/>
              <a:t> to world literature has been the “ ganga hospital open injury severity score” devised by dr.sr et al which has made its place in the standard textbook as an aid to measure the severity of the injury and device a strategy accordingly.</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16</a:t>
            </a:fld>
            <a:endParaRPr lang="en-IN"/>
          </a:p>
        </p:txBody>
      </p:sp>
    </p:spTree>
    <p:extLst>
      <p:ext uri="{BB962C8B-B14F-4D97-AF65-F5344CB8AC3E}">
        <p14:creationId xmlns:p14="http://schemas.microsoft.com/office/powerpoint/2010/main" val="124500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a:solidFill>
                  <a:schemeClr val="tx1"/>
                </a:solidFill>
                <a:effectLst/>
                <a:latin typeface="+mn-lt"/>
                <a:ea typeface="+mn-ea"/>
                <a:cs typeface="+mn-cs"/>
              </a:rPr>
              <a:t>There is a huge demand for bone graft at our hospital due to the enormous number of </a:t>
            </a:r>
            <a:r>
              <a:rPr lang="en-IN" sz="1200" b="0" i="0" kern="1200" dirty="0" err="1">
                <a:solidFill>
                  <a:schemeClr val="tx1"/>
                </a:solidFill>
                <a:effectLst/>
                <a:latin typeface="+mn-lt"/>
                <a:ea typeface="+mn-ea"/>
                <a:cs typeface="+mn-cs"/>
              </a:rPr>
              <a:t>polytrauma</a:t>
            </a:r>
            <a:r>
              <a:rPr lang="en-IN" sz="1200" b="0" i="0" kern="1200" dirty="0">
                <a:solidFill>
                  <a:schemeClr val="tx1"/>
                </a:solidFill>
                <a:effectLst/>
                <a:latin typeface="+mn-lt"/>
                <a:ea typeface="+mn-ea"/>
                <a:cs typeface="+mn-cs"/>
              </a:rPr>
              <a:t> and </a:t>
            </a:r>
            <a:r>
              <a:rPr lang="en-IN" sz="1200" b="0" i="0" kern="1200" dirty="0" err="1">
                <a:solidFill>
                  <a:schemeClr val="tx1"/>
                </a:solidFill>
                <a:effectLst/>
                <a:latin typeface="+mn-lt"/>
                <a:ea typeface="+mn-ea"/>
                <a:cs typeface="+mn-cs"/>
              </a:rPr>
              <a:t>tumor</a:t>
            </a:r>
            <a:r>
              <a:rPr lang="en-IN" sz="1200" b="0" i="0" kern="1200" dirty="0">
                <a:solidFill>
                  <a:schemeClr val="tx1"/>
                </a:solidFill>
                <a:effectLst/>
                <a:latin typeface="+mn-lt"/>
                <a:ea typeface="+mn-ea"/>
                <a:cs typeface="+mn-cs"/>
              </a:rPr>
              <a:t> patients who need complex reconstructive procedures.</a:t>
            </a:r>
          </a:p>
          <a:p>
            <a:br>
              <a:rPr lang="en-IN" dirty="0"/>
            </a:br>
            <a:r>
              <a:rPr lang="en-IN" sz="1200" b="0" i="0" kern="1200" dirty="0">
                <a:solidFill>
                  <a:schemeClr val="tx1"/>
                </a:solidFill>
                <a:effectLst/>
                <a:latin typeface="+mn-lt"/>
                <a:ea typeface="+mn-ea"/>
                <a:cs typeface="+mn-cs"/>
              </a:rPr>
              <a:t>The bank is currently using well processed and gamma irradiated </a:t>
            </a:r>
            <a:r>
              <a:rPr lang="en-IN" sz="1200" b="0" i="0" kern="1200" dirty="0" err="1">
                <a:solidFill>
                  <a:schemeClr val="tx1"/>
                </a:solidFill>
                <a:effectLst/>
                <a:latin typeface="+mn-lt"/>
                <a:ea typeface="+mn-ea"/>
                <a:cs typeface="+mn-cs"/>
              </a:rPr>
              <a:t>cortico</a:t>
            </a:r>
            <a:r>
              <a:rPr lang="en-IN" sz="1200" b="0" i="0" kern="1200" dirty="0">
                <a:solidFill>
                  <a:schemeClr val="tx1"/>
                </a:solidFill>
                <a:effectLst/>
                <a:latin typeface="+mn-lt"/>
                <a:ea typeface="+mn-ea"/>
                <a:cs typeface="+mn-cs"/>
              </a:rPr>
              <a:t> </a:t>
            </a:r>
            <a:r>
              <a:rPr lang="en-IN" sz="1200" b="0" i="0" kern="1200" dirty="0" err="1">
                <a:solidFill>
                  <a:schemeClr val="tx1"/>
                </a:solidFill>
                <a:effectLst/>
                <a:latin typeface="+mn-lt"/>
                <a:ea typeface="+mn-ea"/>
                <a:cs typeface="+mn-cs"/>
              </a:rPr>
              <a:t>cancellous</a:t>
            </a:r>
            <a:r>
              <a:rPr lang="en-IN" sz="1200" b="0" i="0" kern="1200" dirty="0">
                <a:solidFill>
                  <a:schemeClr val="tx1"/>
                </a:solidFill>
                <a:effectLst/>
                <a:latin typeface="+mn-lt"/>
                <a:ea typeface="+mn-ea"/>
                <a:cs typeface="+mn-cs"/>
              </a:rPr>
              <a:t> bone allografts from </a:t>
            </a:r>
            <a:r>
              <a:rPr lang="en-IN" sz="1200" b="0" i="0" kern="1200" dirty="0" err="1">
                <a:solidFill>
                  <a:schemeClr val="tx1"/>
                </a:solidFill>
                <a:effectLst/>
                <a:latin typeface="+mn-lt"/>
                <a:ea typeface="+mn-ea"/>
                <a:cs typeface="+mn-cs"/>
              </a:rPr>
              <a:t>tibial</a:t>
            </a:r>
            <a:r>
              <a:rPr lang="en-IN" sz="1200" b="0" i="0" kern="1200" dirty="0">
                <a:solidFill>
                  <a:schemeClr val="tx1"/>
                </a:solidFill>
                <a:effectLst/>
                <a:latin typeface="+mn-lt"/>
                <a:ea typeface="+mn-ea"/>
                <a:cs typeface="+mn-cs"/>
              </a:rPr>
              <a:t> slices and femoral heads, bones from amputated stumps in various clinical conditions like </a:t>
            </a:r>
            <a:r>
              <a:rPr lang="en-IN" sz="1200" b="0" i="0" kern="1200" dirty="0" err="1">
                <a:solidFill>
                  <a:schemeClr val="tx1"/>
                </a:solidFill>
                <a:effectLst/>
                <a:latin typeface="+mn-lt"/>
                <a:ea typeface="+mn-ea"/>
                <a:cs typeface="+mn-cs"/>
              </a:rPr>
              <a:t>comminuted</a:t>
            </a:r>
            <a:r>
              <a:rPr lang="en-IN" sz="1200" b="0" i="0" kern="1200" dirty="0">
                <a:solidFill>
                  <a:schemeClr val="tx1"/>
                </a:solidFill>
                <a:effectLst/>
                <a:latin typeface="+mn-lt"/>
                <a:ea typeface="+mn-ea"/>
                <a:cs typeface="+mn-cs"/>
              </a:rPr>
              <a:t> fractures and Non-unions with bone loss of both upper &amp; lower limbs, revision joint replacement surgeries, tumour and spinal fusion surgeries. The grafts are screened for HIV, HCV, HBV and syphilis to eliminate risk of disease transmission.</a:t>
            </a:r>
          </a:p>
        </p:txBody>
      </p:sp>
      <p:sp>
        <p:nvSpPr>
          <p:cNvPr id="4" name="Slide Number Placeholder 3"/>
          <p:cNvSpPr>
            <a:spLocks noGrp="1"/>
          </p:cNvSpPr>
          <p:nvPr>
            <p:ph type="sldNum" sz="quarter" idx="10"/>
          </p:nvPr>
        </p:nvSpPr>
        <p:spPr/>
        <p:txBody>
          <a:bodyPr/>
          <a:lstStyle/>
          <a:p>
            <a:fld id="{C79465E9-AAB7-4075-9E4D-3266287A9047}" type="slidenum">
              <a:rPr lang="en-IN" smtClean="0"/>
              <a:t>23</a:t>
            </a:fld>
            <a:endParaRPr lang="en-IN"/>
          </a:p>
        </p:txBody>
      </p:sp>
    </p:spTree>
    <p:extLst>
      <p:ext uri="{BB962C8B-B14F-4D97-AF65-F5344CB8AC3E}">
        <p14:creationId xmlns:p14="http://schemas.microsoft.com/office/powerpoint/2010/main" val="3761576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The </a:t>
            </a:r>
            <a:r>
              <a:rPr lang="en-IN" sz="1200" kern="1200" dirty="0" err="1">
                <a:solidFill>
                  <a:schemeClr val="tx1"/>
                </a:solidFill>
                <a:effectLst/>
                <a:latin typeface="+mn-lt"/>
                <a:ea typeface="+mn-ea"/>
                <a:cs typeface="+mn-cs"/>
              </a:rPr>
              <a:t>Dept.of</a:t>
            </a:r>
            <a:r>
              <a:rPr lang="en-IN" sz="1200" kern="1200" dirty="0">
                <a:solidFill>
                  <a:schemeClr val="tx1"/>
                </a:solidFill>
                <a:effectLst/>
                <a:latin typeface="+mn-lt"/>
                <a:ea typeface="+mn-ea"/>
                <a:cs typeface="+mn-cs"/>
              </a:rPr>
              <a:t> anaesthesiology has</a:t>
            </a:r>
            <a:r>
              <a:rPr lang="en-IN" sz="1200" kern="1200" baseline="0" dirty="0">
                <a:solidFill>
                  <a:schemeClr val="tx1"/>
                </a:solidFill>
                <a:effectLst/>
                <a:latin typeface="+mn-lt"/>
                <a:ea typeface="+mn-ea"/>
                <a:cs typeface="+mn-cs"/>
              </a:rPr>
              <a:t> been providing highest quality of care in all the 3 phases ,</a:t>
            </a:r>
            <a:r>
              <a:rPr lang="en-IN" sz="1200" kern="1200" baseline="0" dirty="0" err="1">
                <a:solidFill>
                  <a:schemeClr val="tx1"/>
                </a:solidFill>
                <a:effectLst/>
                <a:latin typeface="+mn-lt"/>
                <a:ea typeface="+mn-ea"/>
                <a:cs typeface="+mn-cs"/>
              </a:rPr>
              <a:t>preop</a:t>
            </a:r>
            <a:r>
              <a:rPr lang="en-IN" sz="1200" kern="1200" baseline="0" dirty="0">
                <a:solidFill>
                  <a:schemeClr val="tx1"/>
                </a:solidFill>
                <a:effectLst/>
                <a:latin typeface="+mn-lt"/>
                <a:ea typeface="+mn-ea"/>
                <a:cs typeface="+mn-cs"/>
              </a:rPr>
              <a:t> ,</a:t>
            </a:r>
            <a:r>
              <a:rPr lang="en-IN" sz="1200" kern="1200" baseline="0" dirty="0" err="1">
                <a:solidFill>
                  <a:schemeClr val="tx1"/>
                </a:solidFill>
                <a:effectLst/>
                <a:latin typeface="+mn-lt"/>
                <a:ea typeface="+mn-ea"/>
                <a:cs typeface="+mn-cs"/>
              </a:rPr>
              <a:t>periop</a:t>
            </a:r>
            <a:r>
              <a:rPr lang="en-IN" sz="1200" kern="1200" baseline="0" dirty="0">
                <a:solidFill>
                  <a:schemeClr val="tx1"/>
                </a:solidFill>
                <a:effectLst/>
                <a:latin typeface="+mn-lt"/>
                <a:ea typeface="+mn-ea"/>
                <a:cs typeface="+mn-cs"/>
              </a:rPr>
              <a:t> and postoperative.as I reiterate the </a:t>
            </a:r>
            <a:r>
              <a:rPr lang="en-IN" sz="1200" kern="1200" baseline="0" dirty="0" err="1">
                <a:solidFill>
                  <a:schemeClr val="tx1"/>
                </a:solidFill>
                <a:effectLst/>
                <a:latin typeface="+mn-lt"/>
                <a:ea typeface="+mn-ea"/>
                <a:cs typeface="+mn-cs"/>
              </a:rPr>
              <a:t>dept</a:t>
            </a:r>
            <a:r>
              <a:rPr lang="en-IN" sz="1200" kern="1200" baseline="0" dirty="0">
                <a:solidFill>
                  <a:schemeClr val="tx1"/>
                </a:solidFill>
                <a:effectLst/>
                <a:latin typeface="+mn-lt"/>
                <a:ea typeface="+mn-ea"/>
                <a:cs typeface="+mn-cs"/>
              </a:rPr>
              <a:t> also emphasises on the use of all the latest advances in technology to provide the best of quality anaesthesia care</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25</a:t>
            </a:fld>
            <a:endParaRPr lang="en-IN"/>
          </a:p>
        </p:txBody>
      </p:sp>
    </p:spTree>
    <p:extLst>
      <p:ext uri="{BB962C8B-B14F-4D97-AF65-F5344CB8AC3E}">
        <p14:creationId xmlns:p14="http://schemas.microsoft.com/office/powerpoint/2010/main" val="145129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endParaRPr lang="en-IN" dirty="0"/>
          </a:p>
          <a:p>
            <a:r>
              <a:rPr lang="en-IN" sz="1200" kern="1200" baseline="0" dirty="0">
                <a:solidFill>
                  <a:schemeClr val="tx1"/>
                </a:solidFill>
                <a:effectLst/>
                <a:latin typeface="+mn-lt"/>
                <a:ea typeface="+mn-ea"/>
                <a:cs typeface="+mn-cs"/>
              </a:rPr>
              <a:t>it </a:t>
            </a:r>
            <a:r>
              <a:rPr lang="en-IN" sz="1200" kern="1200" dirty="0">
                <a:solidFill>
                  <a:schemeClr val="tx1"/>
                </a:solidFill>
                <a:effectLst/>
                <a:latin typeface="+mn-lt"/>
                <a:ea typeface="+mn-ea"/>
                <a:cs typeface="+mn-cs"/>
              </a:rPr>
              <a:t>is equipped with </a:t>
            </a:r>
            <a:r>
              <a:rPr lang="en-IN" sz="1200" u="sng" kern="1200" dirty="0">
                <a:solidFill>
                  <a:schemeClr val="tx1"/>
                </a:solidFill>
                <a:effectLst/>
                <a:latin typeface="+mn-lt"/>
                <a:ea typeface="+mn-ea"/>
                <a:cs typeface="+mn-cs"/>
              </a:rPr>
              <a:t>9 ultrasound machines for providing regional anaesthesia and trauma diagnostic purposes</a:t>
            </a:r>
          </a:p>
          <a:p>
            <a:r>
              <a:rPr lang="en-IN" sz="1200" u="sng" kern="1200" dirty="0">
                <a:solidFill>
                  <a:schemeClr val="tx1"/>
                </a:solidFill>
                <a:effectLst/>
                <a:latin typeface="+mn-lt"/>
                <a:ea typeface="+mn-ea"/>
                <a:cs typeface="+mn-cs"/>
              </a:rPr>
              <a:t>The </a:t>
            </a:r>
            <a:r>
              <a:rPr lang="en-IN" sz="1200" u="sng" kern="1200" dirty="0" err="1">
                <a:solidFill>
                  <a:schemeClr val="tx1"/>
                </a:solidFill>
                <a:effectLst/>
                <a:latin typeface="+mn-lt"/>
                <a:ea typeface="+mn-ea"/>
                <a:cs typeface="+mn-cs"/>
              </a:rPr>
              <a:t>hdu</a:t>
            </a:r>
            <a:r>
              <a:rPr lang="en-IN" sz="1200" u="sng" kern="1200" dirty="0">
                <a:solidFill>
                  <a:schemeClr val="tx1"/>
                </a:solidFill>
                <a:effectLst/>
                <a:latin typeface="+mn-lt"/>
                <a:ea typeface="+mn-ea"/>
                <a:cs typeface="+mn-cs"/>
              </a:rPr>
              <a:t> and </a:t>
            </a:r>
            <a:r>
              <a:rPr lang="en-IN" sz="1200" u="sng" kern="1200" dirty="0" err="1">
                <a:solidFill>
                  <a:schemeClr val="tx1"/>
                </a:solidFill>
                <a:effectLst/>
                <a:latin typeface="+mn-lt"/>
                <a:ea typeface="+mn-ea"/>
                <a:cs typeface="+mn-cs"/>
              </a:rPr>
              <a:t>icu</a:t>
            </a:r>
            <a:r>
              <a:rPr lang="en-IN" sz="1200" u="sng" kern="1200" dirty="0">
                <a:solidFill>
                  <a:schemeClr val="tx1"/>
                </a:solidFill>
                <a:effectLst/>
                <a:latin typeface="+mn-lt"/>
                <a:ea typeface="+mn-ea"/>
                <a:cs typeface="+mn-cs"/>
              </a:rPr>
              <a:t> are equipped with their own</a:t>
            </a:r>
            <a:r>
              <a:rPr lang="en-IN" sz="1200" u="sng" kern="1200" baseline="0" dirty="0">
                <a:solidFill>
                  <a:schemeClr val="tx1"/>
                </a:solidFill>
                <a:effectLst/>
                <a:latin typeface="+mn-lt"/>
                <a:ea typeface="+mn-ea"/>
                <a:cs typeface="+mn-cs"/>
              </a:rPr>
              <a:t> ultrasound machines for regional </a:t>
            </a:r>
            <a:r>
              <a:rPr lang="en-IN" sz="1200" u="sng" kern="1200" baseline="0" dirty="0" err="1">
                <a:solidFill>
                  <a:schemeClr val="tx1"/>
                </a:solidFill>
                <a:effectLst/>
                <a:latin typeface="+mn-lt"/>
                <a:ea typeface="+mn-ea"/>
                <a:cs typeface="+mn-cs"/>
              </a:rPr>
              <a:t>anesthesia</a:t>
            </a:r>
            <a:r>
              <a:rPr lang="en-IN" sz="1200" u="sng" kern="1200" baseline="0" dirty="0">
                <a:solidFill>
                  <a:schemeClr val="tx1"/>
                </a:solidFill>
                <a:effectLst/>
                <a:latin typeface="+mn-lt"/>
                <a:ea typeface="+mn-ea"/>
                <a:cs typeface="+mn-cs"/>
              </a:rPr>
              <a:t> and other diagnostic purposes.</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26</a:t>
            </a:fld>
            <a:endParaRPr lang="en-IN"/>
          </a:p>
        </p:txBody>
      </p:sp>
    </p:spTree>
    <p:extLst>
      <p:ext uri="{BB962C8B-B14F-4D97-AF65-F5344CB8AC3E}">
        <p14:creationId xmlns:p14="http://schemas.microsoft.com/office/powerpoint/2010/main" val="14447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IN"/>
          </a:p>
        </p:txBody>
      </p:sp>
      <p:sp>
        <p:nvSpPr>
          <p:cNvPr id="89092" name="Slide Number Placeholder 3"/>
          <p:cNvSpPr>
            <a:spLocks noGrp="1"/>
          </p:cNvSpPr>
          <p:nvPr>
            <p:ph type="sldNum" sz="quarter" idx="5"/>
          </p:nvPr>
        </p:nvSpPr>
        <p:spPr>
          <a:noFill/>
        </p:spPr>
        <p:txBody>
          <a:bodyPr/>
          <a:lstStyle/>
          <a:p>
            <a:fld id="{F2A03DAA-E95F-41EC-8975-CB308107DB69}" type="slidenum">
              <a:rPr lang="en-US" smtClean="0"/>
              <a:pPr/>
              <a:t>29</a:t>
            </a:fld>
            <a:endParaRPr lang="en-US"/>
          </a:p>
        </p:txBody>
      </p:sp>
    </p:spTree>
    <p:extLst>
      <p:ext uri="{BB962C8B-B14F-4D97-AF65-F5344CB8AC3E}">
        <p14:creationId xmlns:p14="http://schemas.microsoft.com/office/powerpoint/2010/main" val="4038804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POSTOPERATIVE services: they start at the zero hour itself as soon as the surgery is </a:t>
            </a:r>
            <a:r>
              <a:rPr lang="en-IN" sz="1200" kern="1200" dirty="0" err="1">
                <a:solidFill>
                  <a:schemeClr val="tx1"/>
                </a:solidFill>
                <a:effectLst/>
                <a:latin typeface="+mn-lt"/>
                <a:ea typeface="+mn-ea"/>
                <a:cs typeface="+mn-cs"/>
              </a:rPr>
              <a:t>over.depending</a:t>
            </a:r>
            <a:r>
              <a:rPr lang="en-IN" sz="1200" kern="1200" dirty="0">
                <a:solidFill>
                  <a:schemeClr val="tx1"/>
                </a:solidFill>
                <a:effectLst/>
                <a:latin typeface="+mn-lt"/>
                <a:ea typeface="+mn-ea"/>
                <a:cs typeface="+mn-cs"/>
              </a:rPr>
              <a:t> on the surgery or the criticality of the patient ,they are accordingly sent to the postop care </a:t>
            </a:r>
            <a:r>
              <a:rPr lang="en-IN" sz="1200" kern="1200" dirty="0" err="1">
                <a:solidFill>
                  <a:schemeClr val="tx1"/>
                </a:solidFill>
                <a:effectLst/>
                <a:latin typeface="+mn-lt"/>
                <a:ea typeface="+mn-ea"/>
                <a:cs typeface="+mn-cs"/>
              </a:rPr>
              <a:t>unit.electively</a:t>
            </a:r>
            <a:r>
              <a:rPr lang="en-IN" sz="1200" kern="1200" dirty="0">
                <a:solidFill>
                  <a:schemeClr val="tx1"/>
                </a:solidFill>
                <a:effectLst/>
                <a:latin typeface="+mn-lt"/>
                <a:ea typeface="+mn-ea"/>
                <a:cs typeface="+mn-cs"/>
              </a:rPr>
              <a:t> ventilated patients sent to the </a:t>
            </a:r>
            <a:r>
              <a:rPr lang="en-IN" sz="1200" kern="1200" dirty="0" err="1">
                <a:solidFill>
                  <a:schemeClr val="tx1"/>
                </a:solidFill>
                <a:effectLst/>
                <a:latin typeface="+mn-lt"/>
                <a:ea typeface="+mn-ea"/>
                <a:cs typeface="+mn-cs"/>
              </a:rPr>
              <a:t>icu</a:t>
            </a:r>
            <a:r>
              <a:rPr lang="en-IN" sz="1200" kern="1200" dirty="0">
                <a:solidFill>
                  <a:schemeClr val="tx1"/>
                </a:solidFill>
                <a:effectLst/>
                <a:latin typeface="+mn-lt"/>
                <a:ea typeface="+mn-ea"/>
                <a:cs typeface="+mn-cs"/>
              </a:rPr>
              <a:t> ,critically ill being sent to the high dependency unit constantly monitored again by the anaesthesiologists and the other set of patients being sent to post op </a:t>
            </a:r>
            <a:r>
              <a:rPr lang="en-IN" sz="1200" kern="1200" dirty="0" err="1">
                <a:solidFill>
                  <a:schemeClr val="tx1"/>
                </a:solidFill>
                <a:effectLst/>
                <a:latin typeface="+mn-lt"/>
                <a:ea typeface="+mn-ea"/>
                <a:cs typeface="+mn-cs"/>
              </a:rPr>
              <a:t>wards.The</a:t>
            </a:r>
            <a:r>
              <a:rPr lang="en-IN" sz="1200" kern="1200" dirty="0">
                <a:solidFill>
                  <a:schemeClr val="tx1"/>
                </a:solidFill>
                <a:effectLst/>
                <a:latin typeface="+mn-lt"/>
                <a:ea typeface="+mn-ea"/>
                <a:cs typeface="+mn-cs"/>
              </a:rPr>
              <a:t> seventh sense is now regarded as “ </a:t>
            </a:r>
            <a:r>
              <a:rPr lang="en-IN" sz="1200" kern="1200" dirty="0" err="1">
                <a:solidFill>
                  <a:schemeClr val="tx1"/>
                </a:solidFill>
                <a:effectLst/>
                <a:latin typeface="+mn-lt"/>
                <a:ea typeface="+mn-ea"/>
                <a:cs typeface="+mn-cs"/>
              </a:rPr>
              <a:t>PAIN”and</a:t>
            </a:r>
            <a:r>
              <a:rPr lang="en-IN" sz="1200" kern="1200" dirty="0">
                <a:solidFill>
                  <a:schemeClr val="tx1"/>
                </a:solidFill>
                <a:effectLst/>
                <a:latin typeface="+mn-lt"/>
                <a:ea typeface="+mn-ea"/>
                <a:cs typeface="+mn-cs"/>
              </a:rPr>
              <a:t> we have made it our objective to have a </a:t>
            </a:r>
            <a:r>
              <a:rPr lang="en-IN" sz="1200" b="1" i="1" u="sng" kern="1200" dirty="0">
                <a:solidFill>
                  <a:schemeClr val="tx1"/>
                </a:solidFill>
                <a:effectLst/>
                <a:latin typeface="+mn-lt"/>
                <a:ea typeface="+mn-ea"/>
                <a:cs typeface="+mn-cs"/>
              </a:rPr>
              <a:t>“ VISUAL ANALOGUE SCALE OF LESS THAN 3”.</a:t>
            </a:r>
            <a:r>
              <a:rPr lang="en-IN" sz="1200" kern="1200" dirty="0">
                <a:solidFill>
                  <a:schemeClr val="tx1"/>
                </a:solidFill>
                <a:effectLst/>
                <a:latin typeface="+mn-lt"/>
                <a:ea typeface="+mn-ea"/>
                <a:cs typeface="+mn-cs"/>
              </a:rPr>
              <a:t>We run an acute pain service system incorporating lot of regional </a:t>
            </a:r>
            <a:r>
              <a:rPr lang="en-IN" sz="1200" kern="1200" dirty="0" err="1">
                <a:solidFill>
                  <a:schemeClr val="tx1"/>
                </a:solidFill>
                <a:effectLst/>
                <a:latin typeface="+mn-lt"/>
                <a:ea typeface="+mn-ea"/>
                <a:cs typeface="+mn-cs"/>
              </a:rPr>
              <a:t>techniques,perineural</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infusions,intravenous</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infusions.The</a:t>
            </a:r>
            <a:r>
              <a:rPr lang="en-IN" sz="1200" kern="1200" dirty="0">
                <a:solidFill>
                  <a:schemeClr val="tx1"/>
                </a:solidFill>
                <a:effectLst/>
                <a:latin typeface="+mn-lt"/>
                <a:ea typeface="+mn-ea"/>
                <a:cs typeface="+mn-cs"/>
              </a:rPr>
              <a:t> HDU AND ICU ARE EQUIPPED WITH THEIR OWN ULTRASOUND MACHINES FOR THE PURPOSE OF REGIONAL ANAESTHESIA. Constant anaesthesia support in the wards is present by a designated “ WARD ANAESTHETIST “ along with a “PHYSICIAN ASSISTANT” affiliated to the </a:t>
            </a:r>
            <a:r>
              <a:rPr lang="en-IN" sz="1200" kern="1200" dirty="0" err="1">
                <a:solidFill>
                  <a:schemeClr val="tx1"/>
                </a:solidFill>
                <a:effectLst/>
                <a:latin typeface="+mn-lt"/>
                <a:ea typeface="+mn-ea"/>
                <a:cs typeface="+mn-cs"/>
              </a:rPr>
              <a:t>dept</a:t>
            </a:r>
            <a:r>
              <a:rPr lang="en-IN" sz="1200" kern="1200" dirty="0">
                <a:solidFill>
                  <a:schemeClr val="tx1"/>
                </a:solidFill>
                <a:effectLst/>
                <a:latin typeface="+mn-lt"/>
                <a:ea typeface="+mn-ea"/>
                <a:cs typeface="+mn-cs"/>
              </a:rPr>
              <a:t> of </a:t>
            </a:r>
            <a:r>
              <a:rPr lang="en-IN" sz="1200" kern="1200" dirty="0" err="1">
                <a:solidFill>
                  <a:schemeClr val="tx1"/>
                </a:solidFill>
                <a:effectLst/>
                <a:latin typeface="+mn-lt"/>
                <a:ea typeface="+mn-ea"/>
                <a:cs typeface="+mn-cs"/>
              </a:rPr>
              <a:t>anaesthesia.The</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dept</a:t>
            </a:r>
            <a:r>
              <a:rPr lang="en-IN" sz="1200" kern="1200" dirty="0">
                <a:solidFill>
                  <a:schemeClr val="tx1"/>
                </a:solidFill>
                <a:effectLst/>
                <a:latin typeface="+mn-lt"/>
                <a:ea typeface="+mn-ea"/>
                <a:cs typeface="+mn-cs"/>
              </a:rPr>
              <a:t> of anaesthesia truly epitomizes what we call “ ANAESTHESIOLOGIST AS PERIOPERATIVE PHYSICIANS</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31</a:t>
            </a:fld>
            <a:endParaRPr lang="en-IN"/>
          </a:p>
        </p:txBody>
      </p:sp>
    </p:spTree>
    <p:extLst>
      <p:ext uri="{BB962C8B-B14F-4D97-AF65-F5344CB8AC3E}">
        <p14:creationId xmlns:p14="http://schemas.microsoft.com/office/powerpoint/2010/main" val="2817993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7449D-B118-4C55-9DF2-43E67214A699}" type="slidenum">
              <a:rPr lang="en-US" smtClean="0"/>
              <a:pPr/>
              <a:t>32</a:t>
            </a:fld>
            <a:endParaRPr lang="en-US"/>
          </a:p>
        </p:txBody>
      </p:sp>
    </p:spTree>
    <p:extLst>
      <p:ext uri="{BB962C8B-B14F-4D97-AF65-F5344CB8AC3E}">
        <p14:creationId xmlns:p14="http://schemas.microsoft.com/office/powerpoint/2010/main" val="91444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All these </a:t>
            </a:r>
            <a:r>
              <a:rPr lang="en-IN" sz="1200" kern="1200" dirty="0" err="1">
                <a:solidFill>
                  <a:schemeClr val="tx1"/>
                </a:solidFill>
                <a:effectLst/>
                <a:latin typeface="+mn-lt"/>
                <a:ea typeface="+mn-ea"/>
                <a:cs typeface="+mn-cs"/>
              </a:rPr>
              <a:t>ofcourse</a:t>
            </a:r>
            <a:r>
              <a:rPr lang="en-IN" sz="1200" kern="1200" dirty="0">
                <a:solidFill>
                  <a:schemeClr val="tx1"/>
                </a:solidFill>
                <a:effectLst/>
                <a:latin typeface="+mn-lt"/>
                <a:ea typeface="+mn-ea"/>
                <a:cs typeface="+mn-cs"/>
              </a:rPr>
              <a:t> starts from the OUTPATIENT </a:t>
            </a:r>
            <a:r>
              <a:rPr lang="en-IN" sz="1200" kern="1200" dirty="0" err="1">
                <a:solidFill>
                  <a:schemeClr val="tx1"/>
                </a:solidFill>
                <a:effectLst/>
                <a:latin typeface="+mn-lt"/>
                <a:ea typeface="+mn-ea"/>
                <a:cs typeface="+mn-cs"/>
              </a:rPr>
              <a:t>DEPARTMENT.The</a:t>
            </a:r>
            <a:r>
              <a:rPr lang="en-IN" sz="1200" kern="1200" dirty="0">
                <a:solidFill>
                  <a:schemeClr val="tx1"/>
                </a:solidFill>
                <a:effectLst/>
                <a:latin typeface="+mn-lt"/>
                <a:ea typeface="+mn-ea"/>
                <a:cs typeface="+mn-cs"/>
              </a:rPr>
              <a:t> outpatient services provided range from “GENERAL ORTHOPAEDIC,ORTHOPAEDIC TRAUMA,SPINE OPD,ARTHROSCOPY,JOINT REPLACEMENT ,FACIOMAXILLARY,DENTAL ,SPORTS MEDICINE,PLASTIC SURGERY,BURNS ,PHYSIOTHERAPY,REHABILITATION THERAPY all under one </a:t>
            </a:r>
            <a:r>
              <a:rPr lang="en-IN" sz="1200" kern="1200" dirty="0" err="1">
                <a:solidFill>
                  <a:schemeClr val="tx1"/>
                </a:solidFill>
                <a:effectLst/>
                <a:latin typeface="+mn-lt"/>
                <a:ea typeface="+mn-ea"/>
                <a:cs typeface="+mn-cs"/>
              </a:rPr>
              <a:t>roof.All</a:t>
            </a:r>
            <a:r>
              <a:rPr lang="en-IN" sz="1200" kern="1200" dirty="0">
                <a:solidFill>
                  <a:schemeClr val="tx1"/>
                </a:solidFill>
                <a:effectLst/>
                <a:latin typeface="+mn-lt"/>
                <a:ea typeface="+mn-ea"/>
                <a:cs typeface="+mn-cs"/>
              </a:rPr>
              <a:t> the patients are comprehensively assessed by the anaesthesia department the minute  they are scheduled for surgery ,all investigations sent be it </a:t>
            </a:r>
            <a:r>
              <a:rPr lang="en-IN" sz="1200" kern="1200" dirty="0" err="1">
                <a:solidFill>
                  <a:schemeClr val="tx1"/>
                </a:solidFill>
                <a:effectLst/>
                <a:latin typeface="+mn-lt"/>
                <a:ea typeface="+mn-ea"/>
                <a:cs typeface="+mn-cs"/>
              </a:rPr>
              <a:t>biochemical,pathology,radiology</a:t>
            </a:r>
            <a:r>
              <a:rPr lang="en-IN" sz="1200" kern="1200" dirty="0">
                <a:solidFill>
                  <a:schemeClr val="tx1"/>
                </a:solidFill>
                <a:effectLst/>
                <a:latin typeface="+mn-lt"/>
                <a:ea typeface="+mn-ea"/>
                <a:cs typeface="+mn-cs"/>
              </a:rPr>
              <a:t> and a strategy is drawn for the surgical </a:t>
            </a:r>
            <a:r>
              <a:rPr lang="en-IN" sz="1200" kern="1200" dirty="0" err="1">
                <a:solidFill>
                  <a:schemeClr val="tx1"/>
                </a:solidFill>
                <a:effectLst/>
                <a:latin typeface="+mn-lt"/>
                <a:ea typeface="+mn-ea"/>
                <a:cs typeface="+mn-cs"/>
              </a:rPr>
              <a:t>procedure.Also</a:t>
            </a:r>
            <a:r>
              <a:rPr lang="en-IN" sz="1200" kern="1200" dirty="0">
                <a:solidFill>
                  <a:schemeClr val="tx1"/>
                </a:solidFill>
                <a:effectLst/>
                <a:latin typeface="+mn-lt"/>
                <a:ea typeface="+mn-ea"/>
                <a:cs typeface="+mn-cs"/>
              </a:rPr>
              <a:t> the concept </a:t>
            </a:r>
            <a:r>
              <a:rPr lang="en-IN" sz="1200" b="1" kern="1200" dirty="0">
                <a:solidFill>
                  <a:schemeClr val="tx1"/>
                </a:solidFill>
                <a:effectLst/>
                <a:latin typeface="+mn-lt"/>
                <a:ea typeface="+mn-ea"/>
                <a:cs typeface="+mn-cs"/>
              </a:rPr>
              <a:t>of “ BIOFEEDBACK”</a:t>
            </a:r>
            <a:r>
              <a:rPr lang="en-IN" sz="1200" kern="1200" dirty="0">
                <a:solidFill>
                  <a:schemeClr val="tx1"/>
                </a:solidFill>
                <a:effectLst/>
                <a:latin typeface="+mn-lt"/>
                <a:ea typeface="+mn-ea"/>
                <a:cs typeface="+mn-cs"/>
              </a:rPr>
              <a:t> exists with the patients of joint replacement wherein they are shown the videos of previously performed joint replacement surgeries and all their queries </a:t>
            </a:r>
            <a:r>
              <a:rPr lang="en-IN" sz="1200" kern="1200" dirty="0" err="1">
                <a:solidFill>
                  <a:schemeClr val="tx1"/>
                </a:solidFill>
                <a:effectLst/>
                <a:latin typeface="+mn-lt"/>
                <a:ea typeface="+mn-ea"/>
                <a:cs typeface="+mn-cs"/>
              </a:rPr>
              <a:t>answered.Also</a:t>
            </a:r>
            <a:r>
              <a:rPr lang="en-IN" sz="1200" kern="1200" dirty="0">
                <a:solidFill>
                  <a:schemeClr val="tx1"/>
                </a:solidFill>
                <a:effectLst/>
                <a:latin typeface="+mn-lt"/>
                <a:ea typeface="+mn-ea"/>
                <a:cs typeface="+mn-cs"/>
              </a:rPr>
              <a:t> I would like to highlight the credible work done by PHYSICIAN ASSISTANTS who play a vital role &amp; act as a link between patients and doctors </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35</a:t>
            </a:fld>
            <a:endParaRPr lang="en-IN"/>
          </a:p>
        </p:txBody>
      </p:sp>
    </p:spTree>
    <p:extLst>
      <p:ext uri="{BB962C8B-B14F-4D97-AF65-F5344CB8AC3E}">
        <p14:creationId xmlns:p14="http://schemas.microsoft.com/office/powerpoint/2010/main" val="2532141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 </a:t>
            </a:r>
            <a:r>
              <a:rPr lang="en-IN" sz="1200" b="1" kern="1200" dirty="0">
                <a:solidFill>
                  <a:schemeClr val="tx1"/>
                </a:solidFill>
                <a:effectLst/>
                <a:latin typeface="+mn-lt"/>
                <a:ea typeface="+mn-ea"/>
                <a:cs typeface="+mn-cs"/>
              </a:rPr>
              <a:t>Sequential Compressive Device(SCD)</a:t>
            </a:r>
            <a:r>
              <a:rPr lang="en-IN" sz="1200" kern="1200" dirty="0">
                <a:solidFill>
                  <a:schemeClr val="tx1"/>
                </a:solidFill>
                <a:effectLst/>
                <a:latin typeface="+mn-lt"/>
                <a:ea typeface="+mn-ea"/>
                <a:cs typeface="+mn-cs"/>
              </a:rPr>
              <a:t> was purchased to control </a:t>
            </a:r>
            <a:r>
              <a:rPr lang="en-IN" sz="1200" kern="1200" dirty="0" err="1">
                <a:solidFill>
                  <a:schemeClr val="tx1"/>
                </a:solidFill>
                <a:effectLst/>
                <a:latin typeface="+mn-lt"/>
                <a:ea typeface="+mn-ea"/>
                <a:cs typeface="+mn-cs"/>
              </a:rPr>
              <a:t>Odema</a:t>
            </a:r>
            <a:r>
              <a:rPr lang="en-IN" sz="1200" kern="1200" dirty="0">
                <a:solidFill>
                  <a:schemeClr val="tx1"/>
                </a:solidFill>
                <a:effectLst/>
                <a:latin typeface="+mn-lt"/>
                <a:ea typeface="+mn-ea"/>
                <a:cs typeface="+mn-cs"/>
              </a:rPr>
              <a:t> and has been Beneficial in treating patients with </a:t>
            </a:r>
            <a:r>
              <a:rPr lang="en-IN" sz="1200" kern="1200" dirty="0" err="1">
                <a:solidFill>
                  <a:schemeClr val="tx1"/>
                </a:solidFill>
                <a:effectLst/>
                <a:latin typeface="+mn-lt"/>
                <a:ea typeface="+mn-ea"/>
                <a:cs typeface="+mn-cs"/>
              </a:rPr>
              <a:t>Lymphodema</a:t>
            </a:r>
            <a:r>
              <a:rPr lang="en-IN" sz="1200" kern="1200" dirty="0">
                <a:solidFill>
                  <a:schemeClr val="tx1"/>
                </a:solidFill>
                <a:effectLst/>
                <a:latin typeface="+mn-lt"/>
                <a:ea typeface="+mn-ea"/>
                <a:cs typeface="+mn-cs"/>
              </a:rPr>
              <a:t> and post Operative </a:t>
            </a:r>
            <a:r>
              <a:rPr lang="en-IN" sz="1200" kern="1200" dirty="0" err="1">
                <a:solidFill>
                  <a:schemeClr val="tx1"/>
                </a:solidFill>
                <a:effectLst/>
                <a:latin typeface="+mn-lt"/>
                <a:ea typeface="+mn-ea"/>
                <a:cs typeface="+mn-cs"/>
              </a:rPr>
              <a:t>Odema</a:t>
            </a:r>
            <a:r>
              <a:rPr lang="en-IN" sz="1200" kern="1200" dirty="0">
                <a:solidFill>
                  <a:schemeClr val="tx1"/>
                </a:solidFill>
                <a:effectLst/>
                <a:latin typeface="+mn-lt"/>
                <a:ea typeface="+mn-ea"/>
                <a:cs typeface="+mn-cs"/>
              </a:rPr>
              <a:t> of Upper and Lower Limb.</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t>
            </a: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37</a:t>
            </a:fld>
            <a:endParaRPr lang="en-IN"/>
          </a:p>
        </p:txBody>
      </p:sp>
    </p:spTree>
    <p:extLst>
      <p:ext uri="{BB962C8B-B14F-4D97-AF65-F5344CB8AC3E}">
        <p14:creationId xmlns:p14="http://schemas.microsoft.com/office/powerpoint/2010/main" val="256611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Ganga Medical Centre has been a tertiary referral institute ,for the last 20 years with state of the art services being provided in the field of orthopaedic </a:t>
            </a:r>
            <a:r>
              <a:rPr lang="en-IN" sz="1200" kern="1200" dirty="0" err="1">
                <a:solidFill>
                  <a:schemeClr val="tx1"/>
                </a:solidFill>
                <a:effectLst/>
                <a:latin typeface="+mn-lt"/>
                <a:ea typeface="+mn-ea"/>
                <a:cs typeface="+mn-cs"/>
              </a:rPr>
              <a:t>trauma,spine</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trauma,plastic</a:t>
            </a:r>
            <a:r>
              <a:rPr lang="en-IN" sz="1200" kern="1200" dirty="0">
                <a:solidFill>
                  <a:schemeClr val="tx1"/>
                </a:solidFill>
                <a:effectLst/>
                <a:latin typeface="+mn-lt"/>
                <a:ea typeface="+mn-ea"/>
                <a:cs typeface="+mn-cs"/>
              </a:rPr>
              <a:t> &amp; microvascular reconstructive surgery and anaesthesia. The thrust has been on introducing advanced and latest techniques in various fields of accidental surgery and</a:t>
            </a:r>
            <a:r>
              <a:rPr lang="en-IN" sz="1200" kern="1200" baseline="0" dirty="0">
                <a:solidFill>
                  <a:schemeClr val="tx1"/>
                </a:solidFill>
                <a:effectLst/>
                <a:latin typeface="+mn-lt"/>
                <a:ea typeface="+mn-ea"/>
                <a:cs typeface="+mn-cs"/>
              </a:rPr>
              <a:t> </a:t>
            </a:r>
            <a:r>
              <a:rPr lang="en-IN" sz="1200" kern="1200" baseline="0" dirty="0" err="1">
                <a:solidFill>
                  <a:schemeClr val="tx1"/>
                </a:solidFill>
                <a:effectLst/>
                <a:latin typeface="+mn-lt"/>
                <a:ea typeface="+mn-ea"/>
                <a:cs typeface="+mn-cs"/>
              </a:rPr>
              <a:t>anesthesia</a:t>
            </a:r>
            <a:r>
              <a:rPr lang="en-IN" sz="1200" kern="1200" baseline="0" dirty="0">
                <a:solidFill>
                  <a:schemeClr val="tx1"/>
                </a:solidFill>
                <a:effectLst/>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2</a:t>
            </a:fld>
            <a:endParaRPr lang="en-IN"/>
          </a:p>
        </p:txBody>
      </p:sp>
    </p:spTree>
    <p:extLst>
      <p:ext uri="{BB962C8B-B14F-4D97-AF65-F5344CB8AC3E}">
        <p14:creationId xmlns:p14="http://schemas.microsoft.com/office/powerpoint/2010/main" val="43672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Plastic Physiotherapy is equipped with Making </a:t>
            </a:r>
            <a:r>
              <a:rPr lang="en-IN" sz="1200" b="1" kern="1200" dirty="0">
                <a:solidFill>
                  <a:schemeClr val="tx1"/>
                </a:solidFill>
                <a:effectLst/>
                <a:latin typeface="+mn-lt"/>
                <a:ea typeface="+mn-ea"/>
                <a:cs typeface="+mn-cs"/>
              </a:rPr>
              <a:t>Malleable Splint with Thermoplastic</a:t>
            </a:r>
            <a:r>
              <a:rPr lang="en-IN" sz="1200" kern="1200" dirty="0">
                <a:solidFill>
                  <a:schemeClr val="tx1"/>
                </a:solidFill>
                <a:effectLst/>
                <a:latin typeface="+mn-lt"/>
                <a:ea typeface="+mn-ea"/>
                <a:cs typeface="+mn-cs"/>
              </a:rPr>
              <a:t> which plays a major role in Post Operative Care of major Crush and Cut Injuries.</a:t>
            </a: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38</a:t>
            </a:fld>
            <a:endParaRPr lang="en-IN"/>
          </a:p>
        </p:txBody>
      </p:sp>
    </p:spTree>
    <p:extLst>
      <p:ext uri="{BB962C8B-B14F-4D97-AF65-F5344CB8AC3E}">
        <p14:creationId xmlns:p14="http://schemas.microsoft.com/office/powerpoint/2010/main" val="405050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To measure the </a:t>
            </a:r>
            <a:r>
              <a:rPr lang="en-IN" sz="1200" b="1" kern="1200" dirty="0">
                <a:solidFill>
                  <a:schemeClr val="tx1"/>
                </a:solidFill>
                <a:effectLst/>
                <a:latin typeface="+mn-lt"/>
                <a:ea typeface="+mn-ea"/>
                <a:cs typeface="+mn-cs"/>
              </a:rPr>
              <a:t>Strength for Upper Extremity </a:t>
            </a:r>
            <a:r>
              <a:rPr lang="en-IN" sz="1200" kern="1200" dirty="0">
                <a:solidFill>
                  <a:schemeClr val="tx1"/>
                </a:solidFill>
                <a:effectLst/>
                <a:latin typeface="+mn-lt"/>
                <a:ea typeface="+mn-ea"/>
                <a:cs typeface="+mn-cs"/>
              </a:rPr>
              <a:t>a Equipment was designed and made with the help of the Bio-Medical </a:t>
            </a:r>
            <a:r>
              <a:rPr lang="en-IN" sz="1200" kern="1200" dirty="0" err="1">
                <a:solidFill>
                  <a:schemeClr val="tx1"/>
                </a:solidFill>
                <a:effectLst/>
                <a:latin typeface="+mn-lt"/>
                <a:ea typeface="+mn-ea"/>
                <a:cs typeface="+mn-cs"/>
              </a:rPr>
              <a:t>Deparment</a:t>
            </a:r>
            <a:r>
              <a:rPr lang="en-IN" sz="1200" kern="1200" dirty="0">
                <a:solidFill>
                  <a:schemeClr val="tx1"/>
                </a:solidFill>
                <a:effectLst/>
                <a:latin typeface="+mn-lt"/>
                <a:ea typeface="+mn-ea"/>
                <a:cs typeface="+mn-cs"/>
              </a:rPr>
              <a:t> in the hospital</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39</a:t>
            </a:fld>
            <a:endParaRPr lang="en-IN"/>
          </a:p>
        </p:txBody>
      </p:sp>
    </p:spTree>
    <p:extLst>
      <p:ext uri="{BB962C8B-B14F-4D97-AF65-F5344CB8AC3E}">
        <p14:creationId xmlns:p14="http://schemas.microsoft.com/office/powerpoint/2010/main" val="2625401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Apart from dispensing their daily duties ,nursing department has carried out various audits for</a:t>
            </a:r>
            <a:br>
              <a:rPr lang="en-IN" sz="1200" kern="1200" dirty="0">
                <a:solidFill>
                  <a:schemeClr val="tx1"/>
                </a:solidFill>
                <a:effectLst/>
                <a:latin typeface="+mn-lt"/>
                <a:ea typeface="+mn-ea"/>
                <a:cs typeface="+mn-cs"/>
              </a:rPr>
            </a:br>
            <a:r>
              <a:rPr lang="en-IN" sz="1200" kern="1200" dirty="0">
                <a:solidFill>
                  <a:schemeClr val="tx1"/>
                </a:solidFill>
                <a:effectLst/>
                <a:latin typeface="+mn-lt"/>
                <a:ea typeface="+mn-ea"/>
                <a:cs typeface="+mn-cs"/>
              </a:rPr>
              <a:t>their self quality improvement, which need to be acknowledged . The pressure ulcer </a:t>
            </a:r>
          </a:p>
          <a:p>
            <a:r>
              <a:rPr lang="en-IN" sz="1200" kern="1200" dirty="0">
                <a:solidFill>
                  <a:schemeClr val="tx1"/>
                </a:solidFill>
                <a:effectLst/>
                <a:latin typeface="+mn-lt"/>
                <a:ea typeface="+mn-ea"/>
                <a:cs typeface="+mn-cs"/>
              </a:rPr>
              <a:t>preventive </a:t>
            </a:r>
            <a:r>
              <a:rPr lang="en-IN" sz="1200" kern="1200" dirty="0" err="1">
                <a:solidFill>
                  <a:schemeClr val="tx1"/>
                </a:solidFill>
                <a:effectLst/>
                <a:latin typeface="+mn-lt"/>
                <a:ea typeface="+mn-ea"/>
                <a:cs typeface="+mn-cs"/>
              </a:rPr>
              <a:t>audit,root</a:t>
            </a:r>
            <a:r>
              <a:rPr lang="en-IN" sz="1200" kern="1200" dirty="0">
                <a:solidFill>
                  <a:schemeClr val="tx1"/>
                </a:solidFill>
                <a:effectLst/>
                <a:latin typeface="+mn-lt"/>
                <a:ea typeface="+mn-ea"/>
                <a:cs typeface="+mn-cs"/>
              </a:rPr>
              <a:t> cause analysis reports dealing with various issues ,</a:t>
            </a:r>
            <a:r>
              <a:rPr lang="en-IN" sz="1200" kern="1200" dirty="0" err="1">
                <a:solidFill>
                  <a:schemeClr val="tx1"/>
                </a:solidFill>
                <a:effectLst/>
                <a:latin typeface="+mn-lt"/>
                <a:ea typeface="+mn-ea"/>
                <a:cs typeface="+mn-cs"/>
              </a:rPr>
              <a:t>presurgery</a:t>
            </a:r>
            <a:r>
              <a:rPr lang="en-IN" sz="1200" kern="1200" dirty="0">
                <a:solidFill>
                  <a:schemeClr val="tx1"/>
                </a:solidFill>
                <a:effectLst/>
                <a:latin typeface="+mn-lt"/>
                <a:ea typeface="+mn-ea"/>
                <a:cs typeface="+mn-cs"/>
              </a:rPr>
              <a:t> fasting audit are to name a few.</a:t>
            </a:r>
          </a:p>
          <a:p>
            <a:pPr lvl="0"/>
            <a:r>
              <a:rPr lang="en-GB" sz="1200" kern="1200" dirty="0">
                <a:solidFill>
                  <a:schemeClr val="tx1"/>
                </a:solidFill>
                <a:effectLst/>
                <a:latin typeface="+mn-lt"/>
                <a:ea typeface="+mn-ea"/>
                <a:cs typeface="+mn-cs"/>
              </a:rPr>
              <a:t>Nurses were taught to clean the wound with NS and use the medications recommended by the Doctors.</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Back care techniques were demonstrated.</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Nurses were insisted to document the progress of bedsore in the nurses’ chart.</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Basic hygiene care audit was started to ensure that all the patients are receiving basic hygiene care by the nurses.</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Patients have bedsores are supervised by the ward In charge nurses everyday reports will be updated to NS and DNS. </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Bedsore free ward nurses were appreciated for their patient friendly nursing care.</a:t>
            </a:r>
            <a:endParaRPr lang="en-IN"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90% of patient discharge from the hospital with healed bedsore irrespective of place of development.</a:t>
            </a:r>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42</a:t>
            </a:fld>
            <a:endParaRPr lang="en-IN"/>
          </a:p>
        </p:txBody>
      </p:sp>
    </p:spTree>
    <p:extLst>
      <p:ext uri="{BB962C8B-B14F-4D97-AF65-F5344CB8AC3E}">
        <p14:creationId xmlns:p14="http://schemas.microsoft.com/office/powerpoint/2010/main" val="42103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Also the nursing department undergoes special training for instrument and equipment handling from the company personnel and consultants of the hospital.</a:t>
            </a: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43</a:t>
            </a:fld>
            <a:endParaRPr lang="en-IN"/>
          </a:p>
        </p:txBody>
      </p:sp>
    </p:spTree>
    <p:extLst>
      <p:ext uri="{BB962C8B-B14F-4D97-AF65-F5344CB8AC3E}">
        <p14:creationId xmlns:p14="http://schemas.microsoft.com/office/powerpoint/2010/main" val="3367675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 dedicated “One nurse per ward for EXCLUSIVE DIABETIC CARE “ concept has been implemented with the aim of minimising rescheduling or cancellation of surgeries due to high blood sugar </a:t>
            </a:r>
            <a:r>
              <a:rPr lang="en-IN" sz="1200" kern="1200" dirty="0" err="1">
                <a:solidFill>
                  <a:schemeClr val="tx1"/>
                </a:solidFill>
                <a:effectLst/>
                <a:latin typeface="+mn-lt"/>
                <a:ea typeface="+mn-ea"/>
                <a:cs typeface="+mn-cs"/>
              </a:rPr>
              <a:t>levels,also</a:t>
            </a:r>
            <a:r>
              <a:rPr lang="en-IN" sz="1200" kern="1200" dirty="0">
                <a:solidFill>
                  <a:schemeClr val="tx1"/>
                </a:solidFill>
                <a:effectLst/>
                <a:latin typeface="+mn-lt"/>
                <a:ea typeface="+mn-ea"/>
                <a:cs typeface="+mn-cs"/>
              </a:rPr>
              <a:t> it helps postoperatively to decrease the length of stay.</a:t>
            </a: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44</a:t>
            </a:fld>
            <a:endParaRPr lang="en-IN"/>
          </a:p>
        </p:txBody>
      </p:sp>
    </p:spTree>
    <p:extLst>
      <p:ext uri="{BB962C8B-B14F-4D97-AF65-F5344CB8AC3E}">
        <p14:creationId xmlns:p14="http://schemas.microsoft.com/office/powerpoint/2010/main" val="779839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“Emergency and trauma care” special training for physician assistants present round the clock in casualty and HDU</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45</a:t>
            </a:fld>
            <a:endParaRPr lang="en-IN"/>
          </a:p>
        </p:txBody>
      </p:sp>
    </p:spTree>
    <p:extLst>
      <p:ext uri="{BB962C8B-B14F-4D97-AF65-F5344CB8AC3E}">
        <p14:creationId xmlns:p14="http://schemas.microsoft.com/office/powerpoint/2010/main" val="3164147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49</a:t>
            </a:fld>
            <a:endParaRPr lang="en-IN"/>
          </a:p>
        </p:txBody>
      </p:sp>
    </p:spTree>
    <p:extLst>
      <p:ext uri="{BB962C8B-B14F-4D97-AF65-F5344CB8AC3E}">
        <p14:creationId xmlns:p14="http://schemas.microsoft.com/office/powerpoint/2010/main" val="3522760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Here is an institution which works together in continuity </a:t>
            </a:r>
            <a:r>
              <a:rPr lang="en-IN" baseline="0" dirty="0"/>
              <a:t> ,offering the best of services 24 *7.by setting up policies which aid in emergency treatment of </a:t>
            </a:r>
            <a:r>
              <a:rPr lang="en-IN" baseline="0" dirty="0" err="1"/>
              <a:t>patient,high</a:t>
            </a:r>
            <a:r>
              <a:rPr lang="en-IN" baseline="0" dirty="0"/>
              <a:t> quality of surgical expertise including the </a:t>
            </a:r>
            <a:r>
              <a:rPr lang="en-IN" baseline="0" dirty="0" err="1"/>
              <a:t>infrastructure,the</a:t>
            </a:r>
            <a:r>
              <a:rPr lang="en-IN" baseline="0" dirty="0"/>
              <a:t> best perioperative </a:t>
            </a:r>
            <a:r>
              <a:rPr lang="en-IN" baseline="0" dirty="0" err="1"/>
              <a:t>care,active</a:t>
            </a:r>
            <a:r>
              <a:rPr lang="en-IN" baseline="0" dirty="0"/>
              <a:t> </a:t>
            </a:r>
            <a:r>
              <a:rPr lang="en-IN" baseline="0" dirty="0" err="1"/>
              <a:t>rehab,excellent</a:t>
            </a:r>
            <a:r>
              <a:rPr lang="en-IN" baseline="0" dirty="0"/>
              <a:t> nursing and an administration which makes all this smoothly possible.an integrated approach of all the five dimensions makes it all possible to achieve a better outcome in patient care that is patient first.</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51</a:t>
            </a:fld>
            <a:endParaRPr lang="en-IN"/>
          </a:p>
        </p:txBody>
      </p:sp>
    </p:spTree>
    <p:extLst>
      <p:ext uri="{BB962C8B-B14F-4D97-AF65-F5344CB8AC3E}">
        <p14:creationId xmlns:p14="http://schemas.microsoft.com/office/powerpoint/2010/main" val="192804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strongest feature of the hospital has been the proper blend of clinical and academic activities and the steady and planned increase of the team members so that the services provided are encompassing all and </a:t>
            </a:r>
            <a:r>
              <a:rPr lang="en-IN" sz="1200" kern="1200" dirty="0" err="1">
                <a:solidFill>
                  <a:schemeClr val="tx1"/>
                </a:solidFill>
                <a:effectLst/>
                <a:latin typeface="+mn-lt"/>
                <a:ea typeface="+mn-ea"/>
                <a:cs typeface="+mn-cs"/>
              </a:rPr>
              <a:t>uptodate</a:t>
            </a:r>
            <a:r>
              <a:rPr lang="en-IN" sz="1200" kern="1200" dirty="0">
                <a:solidFill>
                  <a:schemeClr val="tx1"/>
                </a:solidFill>
                <a:effectLst/>
                <a:latin typeface="+mn-lt"/>
                <a:ea typeface="+mn-ea"/>
                <a:cs typeface="+mn-cs"/>
              </a:rPr>
              <a:t>.</a:t>
            </a:r>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3</a:t>
            </a:fld>
            <a:endParaRPr lang="en-IN"/>
          </a:p>
        </p:txBody>
      </p:sp>
    </p:spTree>
    <p:extLst>
      <p:ext uri="{BB962C8B-B14F-4D97-AF65-F5344CB8AC3E}">
        <p14:creationId xmlns:p14="http://schemas.microsoft.com/office/powerpoint/2010/main" val="16690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In my presentation ,I have captured a “5D” </a:t>
            </a:r>
            <a:r>
              <a:rPr lang="en-IN" sz="1200" kern="1200" dirty="0" err="1">
                <a:solidFill>
                  <a:schemeClr val="tx1"/>
                </a:solidFill>
                <a:effectLst/>
                <a:latin typeface="+mn-lt"/>
                <a:ea typeface="+mn-ea"/>
                <a:cs typeface="+mn-cs"/>
              </a:rPr>
              <a:t>i.e</a:t>
            </a:r>
            <a:r>
              <a:rPr lang="en-IN" sz="1200" kern="1200" dirty="0">
                <a:solidFill>
                  <a:schemeClr val="tx1"/>
                </a:solidFill>
                <a:effectLst/>
                <a:latin typeface="+mn-lt"/>
                <a:ea typeface="+mn-ea"/>
                <a:cs typeface="+mn-cs"/>
              </a:rPr>
              <a:t> a five dimensional approach to achieve a better outcome in patient care through a multidisciplinary approach comprising SURGERY ,ANAESTHESIA,PHYSIOTHERAPY AND NURSING, DIETARY , AND ADMINISTRATION</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4</a:t>
            </a:fld>
            <a:endParaRPr lang="en-IN"/>
          </a:p>
        </p:txBody>
      </p:sp>
    </p:spTree>
    <p:extLst>
      <p:ext uri="{BB962C8B-B14F-4D97-AF65-F5344CB8AC3E}">
        <p14:creationId xmlns:p14="http://schemas.microsoft.com/office/powerpoint/2010/main" val="1178450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u="sng" kern="1200" dirty="0">
                <a:solidFill>
                  <a:schemeClr val="tx1"/>
                </a:solidFill>
                <a:effectLst/>
                <a:latin typeface="+mn-lt"/>
                <a:ea typeface="+mn-ea"/>
                <a:cs typeface="+mn-cs"/>
              </a:rPr>
              <a:t>TRAUMA </a:t>
            </a:r>
            <a:r>
              <a:rPr lang="en-IN" sz="1200" u="sng" kern="1200" dirty="0" err="1">
                <a:solidFill>
                  <a:schemeClr val="tx1"/>
                </a:solidFill>
                <a:effectLst/>
                <a:latin typeface="+mn-lt"/>
                <a:ea typeface="+mn-ea"/>
                <a:cs typeface="+mn-cs"/>
              </a:rPr>
              <a:t>CARE</a:t>
            </a:r>
            <a:r>
              <a:rPr lang="en-IN" sz="1200" kern="1200" dirty="0" err="1">
                <a:solidFill>
                  <a:schemeClr val="tx1"/>
                </a:solidFill>
                <a:effectLst/>
                <a:latin typeface="+mn-lt"/>
                <a:ea typeface="+mn-ea"/>
                <a:cs typeface="+mn-cs"/>
              </a:rPr>
              <a:t>:Ganga</a:t>
            </a:r>
            <a:r>
              <a:rPr lang="en-IN" sz="1200" kern="1200" dirty="0">
                <a:solidFill>
                  <a:schemeClr val="tx1"/>
                </a:solidFill>
                <a:effectLst/>
                <a:latin typeface="+mn-lt"/>
                <a:ea typeface="+mn-ea"/>
                <a:cs typeface="+mn-cs"/>
              </a:rPr>
              <a:t> Medical Centre is primarily familiar and widely popular for its excellent and unmatched service in trauma care .It starts as soon as the </a:t>
            </a:r>
            <a:r>
              <a:rPr lang="en-IN" sz="1200" kern="1200" dirty="0" err="1">
                <a:solidFill>
                  <a:schemeClr val="tx1"/>
                </a:solidFill>
                <a:effectLst/>
                <a:latin typeface="+mn-lt"/>
                <a:ea typeface="+mn-ea"/>
                <a:cs typeface="+mn-cs"/>
              </a:rPr>
              <a:t>polytrauma</a:t>
            </a:r>
            <a:r>
              <a:rPr lang="en-IN" sz="1200" kern="1200" dirty="0">
                <a:solidFill>
                  <a:schemeClr val="tx1"/>
                </a:solidFill>
                <a:effectLst/>
                <a:latin typeface="+mn-lt"/>
                <a:ea typeface="+mn-ea"/>
                <a:cs typeface="+mn-cs"/>
              </a:rPr>
              <a:t> patient arrives to the casualty, </a:t>
            </a:r>
            <a:r>
              <a:rPr lang="en-IN" sz="1200" u="sng" kern="1200" dirty="0">
                <a:solidFill>
                  <a:schemeClr val="tx1"/>
                </a:solidFill>
                <a:effectLst/>
                <a:latin typeface="+mn-lt"/>
                <a:ea typeface="+mn-ea"/>
                <a:cs typeface="+mn-cs"/>
              </a:rPr>
              <a:t>“No time is lost” in neither writing the case sheet nor the documentation or any administration </a:t>
            </a:r>
            <a:r>
              <a:rPr lang="en-IN" sz="1200" u="sng" kern="1200" dirty="0" err="1">
                <a:solidFill>
                  <a:schemeClr val="tx1"/>
                </a:solidFill>
                <a:effectLst/>
                <a:latin typeface="+mn-lt"/>
                <a:ea typeface="+mn-ea"/>
                <a:cs typeface="+mn-cs"/>
              </a:rPr>
              <a:t>formalities,a</a:t>
            </a:r>
            <a:r>
              <a:rPr lang="en-IN" sz="1200" u="sng" kern="1200" dirty="0">
                <a:solidFill>
                  <a:schemeClr val="tx1"/>
                </a:solidFill>
                <a:effectLst/>
                <a:latin typeface="+mn-lt"/>
                <a:ea typeface="+mn-ea"/>
                <a:cs typeface="+mn-cs"/>
              </a:rPr>
              <a:t> TEMPORARY ID CREATED IN THE </a:t>
            </a:r>
            <a:r>
              <a:rPr lang="en-IN" sz="1200" u="sng" kern="1200" dirty="0" err="1">
                <a:solidFill>
                  <a:schemeClr val="tx1"/>
                </a:solidFill>
                <a:effectLst/>
                <a:latin typeface="+mn-lt"/>
                <a:ea typeface="+mn-ea"/>
                <a:cs typeface="+mn-cs"/>
              </a:rPr>
              <a:t>SYSTEM,a</a:t>
            </a:r>
            <a:r>
              <a:rPr lang="en-IN" sz="1200" u="sng" kern="1200" dirty="0">
                <a:solidFill>
                  <a:schemeClr val="tx1"/>
                </a:solidFill>
                <a:effectLst/>
                <a:latin typeface="+mn-lt"/>
                <a:ea typeface="+mn-ea"/>
                <a:cs typeface="+mn-cs"/>
              </a:rPr>
              <a:t> police intimation </a:t>
            </a:r>
            <a:r>
              <a:rPr lang="en-IN" sz="1200" u="sng" kern="1200" dirty="0" err="1">
                <a:solidFill>
                  <a:schemeClr val="tx1"/>
                </a:solidFill>
                <a:effectLst/>
                <a:latin typeface="+mn-lt"/>
                <a:ea typeface="+mn-ea"/>
                <a:cs typeface="+mn-cs"/>
              </a:rPr>
              <a:t>sent,RESUSCITATION</a:t>
            </a:r>
            <a:r>
              <a:rPr lang="en-IN" sz="1200" u="sng" kern="1200" dirty="0">
                <a:solidFill>
                  <a:schemeClr val="tx1"/>
                </a:solidFill>
                <a:effectLst/>
                <a:latin typeface="+mn-lt"/>
                <a:ea typeface="+mn-ea"/>
                <a:cs typeface="+mn-cs"/>
              </a:rPr>
              <a:t> STARTED IMMEDIATELY,BLOOD SAMPLES COLLECTED IMMEDIATELY UNDER ALL ASEPTIC PRECAUTIONS WITH BASIC INVESTIGATION RESULTS OBTAINED IN A MAXIMUM TIME PERIOD OF 20 MIN, all this IRRESPECTIVE OF THE ATTENDERS BEING PRESENT</a:t>
            </a:r>
            <a:r>
              <a:rPr lang="en-IN" sz="1200" kern="1200" dirty="0">
                <a:solidFill>
                  <a:schemeClr val="tx1"/>
                </a:solidFill>
                <a:effectLst/>
                <a:latin typeface="+mn-lt"/>
                <a:ea typeface="+mn-ea"/>
                <a:cs typeface="+mn-cs"/>
              </a:rPr>
              <a:t>.</a:t>
            </a:r>
            <a:br>
              <a:rPr lang="en-IN" sz="1200" kern="1200" dirty="0">
                <a:solidFill>
                  <a:schemeClr val="tx1"/>
                </a:solidFill>
                <a:effectLst/>
                <a:latin typeface="+mn-lt"/>
                <a:ea typeface="+mn-ea"/>
                <a:cs typeface="+mn-cs"/>
              </a:rPr>
            </a:b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6</a:t>
            </a:fld>
            <a:endParaRPr lang="en-IN"/>
          </a:p>
        </p:txBody>
      </p:sp>
    </p:spTree>
    <p:extLst>
      <p:ext uri="{BB962C8B-B14F-4D97-AF65-F5344CB8AC3E}">
        <p14:creationId xmlns:p14="http://schemas.microsoft.com/office/powerpoint/2010/main" val="263048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When it comes to a patient who is critically </a:t>
            </a:r>
            <a:r>
              <a:rPr lang="en-IN" sz="1200" kern="1200" dirty="0" err="1">
                <a:solidFill>
                  <a:schemeClr val="tx1"/>
                </a:solidFill>
                <a:effectLst/>
                <a:latin typeface="+mn-lt"/>
                <a:ea typeface="+mn-ea"/>
                <a:cs typeface="+mn-cs"/>
              </a:rPr>
              <a:t>injured,</a:t>
            </a:r>
            <a:r>
              <a:rPr lang="en-IN" sz="1200" u="sng" kern="1200" dirty="0" err="1">
                <a:solidFill>
                  <a:schemeClr val="tx1"/>
                </a:solidFill>
                <a:effectLst/>
                <a:latin typeface="+mn-lt"/>
                <a:ea typeface="+mn-ea"/>
                <a:cs typeface="+mn-cs"/>
              </a:rPr>
              <a:t>THE</a:t>
            </a:r>
            <a:r>
              <a:rPr lang="en-IN" sz="1200" u="sng" kern="1200" dirty="0">
                <a:solidFill>
                  <a:schemeClr val="tx1"/>
                </a:solidFill>
                <a:effectLst/>
                <a:latin typeface="+mn-lt"/>
                <a:ea typeface="+mn-ea"/>
                <a:cs typeface="+mn-cs"/>
              </a:rPr>
              <a:t> EDIFICE IS DESIGNED IN SUCH A WAY SO AS TO BE CONDUCIVE ,BENEFICIAL AND CONVENIENT FOR THE severely </a:t>
            </a:r>
            <a:r>
              <a:rPr lang="en-IN" sz="1200" u="sng" kern="1200" dirty="0" err="1">
                <a:solidFill>
                  <a:schemeClr val="tx1"/>
                </a:solidFill>
                <a:effectLst/>
                <a:latin typeface="+mn-lt"/>
                <a:ea typeface="+mn-ea"/>
                <a:cs typeface="+mn-cs"/>
              </a:rPr>
              <a:t>injured.</a:t>
            </a:r>
            <a:r>
              <a:rPr lang="en-IN" sz="1200" kern="1200" dirty="0" err="1">
                <a:solidFill>
                  <a:schemeClr val="tx1"/>
                </a:solidFill>
                <a:effectLst/>
                <a:latin typeface="+mn-lt"/>
                <a:ea typeface="+mn-ea"/>
                <a:cs typeface="+mn-cs"/>
              </a:rPr>
              <a:t>They</a:t>
            </a:r>
            <a:r>
              <a:rPr lang="en-IN" sz="1200" kern="1200" dirty="0">
                <a:solidFill>
                  <a:schemeClr val="tx1"/>
                </a:solidFill>
                <a:effectLst/>
                <a:latin typeface="+mn-lt"/>
                <a:ea typeface="+mn-ea"/>
                <a:cs typeface="+mn-cs"/>
              </a:rPr>
              <a:t> are directly shifted to the resuscitation room which is the ANTE ROOM of the operation </a:t>
            </a:r>
            <a:r>
              <a:rPr lang="en-IN" sz="1200" kern="1200" dirty="0" err="1">
                <a:solidFill>
                  <a:schemeClr val="tx1"/>
                </a:solidFill>
                <a:effectLst/>
                <a:latin typeface="+mn-lt"/>
                <a:ea typeface="+mn-ea"/>
                <a:cs typeface="+mn-cs"/>
              </a:rPr>
              <a:t>theatre,where</a:t>
            </a:r>
            <a:r>
              <a:rPr lang="en-IN" sz="1200" kern="1200" dirty="0">
                <a:solidFill>
                  <a:schemeClr val="tx1"/>
                </a:solidFill>
                <a:effectLst/>
                <a:latin typeface="+mn-lt"/>
                <a:ea typeface="+mn-ea"/>
                <a:cs typeface="+mn-cs"/>
              </a:rPr>
              <a:t> the trauma life support ( </a:t>
            </a:r>
            <a:r>
              <a:rPr lang="en-IN" sz="1200" kern="1200" dirty="0" err="1">
                <a:solidFill>
                  <a:schemeClr val="tx1"/>
                </a:solidFill>
                <a:effectLst/>
                <a:latin typeface="+mn-lt"/>
                <a:ea typeface="+mn-ea"/>
                <a:cs typeface="+mn-cs"/>
              </a:rPr>
              <a:t>airway,breathing</a:t>
            </a:r>
            <a:r>
              <a:rPr lang="en-IN" sz="1200" kern="1200" dirty="0">
                <a:solidFill>
                  <a:schemeClr val="tx1"/>
                </a:solidFill>
                <a:effectLst/>
                <a:latin typeface="+mn-lt"/>
                <a:ea typeface="+mn-ea"/>
                <a:cs typeface="+mn-cs"/>
              </a:rPr>
              <a:t> ,circulation) is done</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7</a:t>
            </a:fld>
            <a:endParaRPr lang="en-IN"/>
          </a:p>
        </p:txBody>
      </p:sp>
    </p:spTree>
    <p:extLst>
      <p:ext uri="{BB962C8B-B14F-4D97-AF65-F5344CB8AC3E}">
        <p14:creationId xmlns:p14="http://schemas.microsoft.com/office/powerpoint/2010/main" val="391202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Here the </a:t>
            </a:r>
            <a:r>
              <a:rPr lang="en-IN" sz="1200" b="1" u="sng" kern="1200" dirty="0">
                <a:solidFill>
                  <a:schemeClr val="tx1"/>
                </a:solidFill>
                <a:effectLst/>
                <a:latin typeface="+mn-lt"/>
                <a:ea typeface="+mn-ea"/>
                <a:cs typeface="+mn-cs"/>
              </a:rPr>
              <a:t>ANAESTHESIOLOGISTS PLAY A PIVOTAL ROLE WITH THEIR “ ON ARRIVAL BLOCK”</a:t>
            </a:r>
            <a:r>
              <a:rPr lang="en-IN" sz="1200" kern="1200" dirty="0">
                <a:solidFill>
                  <a:schemeClr val="tx1"/>
                </a:solidFill>
                <a:effectLst/>
                <a:latin typeface="+mn-lt"/>
                <a:ea typeface="+mn-ea"/>
                <a:cs typeface="+mn-cs"/>
              </a:rPr>
              <a:t> which has been one of the strongest feature and a game changing intervention in the management of trauma.</a:t>
            </a:r>
            <a:br>
              <a:rPr lang="en-IN" sz="1200" kern="1200" dirty="0">
                <a:solidFill>
                  <a:schemeClr val="tx1"/>
                </a:solidFill>
                <a:effectLst/>
                <a:latin typeface="+mn-lt"/>
                <a:ea typeface="+mn-ea"/>
                <a:cs typeface="+mn-cs"/>
              </a:rPr>
            </a:b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10</a:t>
            </a:fld>
            <a:endParaRPr lang="en-IN"/>
          </a:p>
        </p:txBody>
      </p:sp>
    </p:spTree>
    <p:extLst>
      <p:ext uri="{BB962C8B-B14F-4D97-AF65-F5344CB8AC3E}">
        <p14:creationId xmlns:p14="http://schemas.microsoft.com/office/powerpoint/2010/main" val="179694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Done majorly for all limb reconstruction or amputation procedures ,giving an “on arrival block” helps in many ways for a positive </a:t>
            </a:r>
            <a:r>
              <a:rPr lang="en-IN" sz="1200" kern="1200" dirty="0" err="1">
                <a:solidFill>
                  <a:schemeClr val="tx1"/>
                </a:solidFill>
                <a:effectLst/>
                <a:latin typeface="+mn-lt"/>
                <a:ea typeface="+mn-ea"/>
                <a:cs typeface="+mn-cs"/>
              </a:rPr>
              <a:t>outcome.It</a:t>
            </a:r>
            <a:r>
              <a:rPr lang="en-IN" sz="1200" kern="1200" dirty="0">
                <a:solidFill>
                  <a:schemeClr val="tx1"/>
                </a:solidFill>
                <a:effectLst/>
                <a:latin typeface="+mn-lt"/>
                <a:ea typeface="+mn-ea"/>
                <a:cs typeface="+mn-cs"/>
              </a:rPr>
              <a:t> not only reduces the immense pain associated with the trauma ,but also the stress </a:t>
            </a:r>
            <a:r>
              <a:rPr lang="en-IN" sz="1200" kern="1200" dirty="0" err="1">
                <a:solidFill>
                  <a:schemeClr val="tx1"/>
                </a:solidFill>
                <a:effectLst/>
                <a:latin typeface="+mn-lt"/>
                <a:ea typeface="+mn-ea"/>
                <a:cs typeface="+mn-cs"/>
              </a:rPr>
              <a:t>levels,the</a:t>
            </a:r>
            <a:r>
              <a:rPr lang="en-IN" sz="1200" kern="1200" dirty="0">
                <a:solidFill>
                  <a:schemeClr val="tx1"/>
                </a:solidFill>
                <a:effectLst/>
                <a:latin typeface="+mn-lt"/>
                <a:ea typeface="+mn-ea"/>
                <a:cs typeface="+mn-cs"/>
              </a:rPr>
              <a:t> biochemical and metabolic changes with </a:t>
            </a:r>
            <a:r>
              <a:rPr lang="en-IN" sz="1200" kern="1200" dirty="0" err="1">
                <a:solidFill>
                  <a:schemeClr val="tx1"/>
                </a:solidFill>
                <a:effectLst/>
                <a:latin typeface="+mn-lt"/>
                <a:ea typeface="+mn-ea"/>
                <a:cs typeface="+mn-cs"/>
              </a:rPr>
              <a:t>it.patients</a:t>
            </a:r>
            <a:r>
              <a:rPr lang="en-IN" sz="1200" kern="1200" dirty="0">
                <a:solidFill>
                  <a:schemeClr val="tx1"/>
                </a:solidFill>
                <a:effectLst/>
                <a:latin typeface="+mn-lt"/>
                <a:ea typeface="+mn-ea"/>
                <a:cs typeface="+mn-cs"/>
              </a:rPr>
              <a:t> become calm and more easy to converse or to obtain history from</a:t>
            </a:r>
            <a:endParaRPr lang="en-IN" dirty="0"/>
          </a:p>
          <a:p>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12</a:t>
            </a:fld>
            <a:endParaRPr lang="en-IN"/>
          </a:p>
        </p:txBody>
      </p:sp>
    </p:spTree>
    <p:extLst>
      <p:ext uri="{BB962C8B-B14F-4D97-AF65-F5344CB8AC3E}">
        <p14:creationId xmlns:p14="http://schemas.microsoft.com/office/powerpoint/2010/main" val="197425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Once the patient is stabilised ,all investigations such as </a:t>
            </a:r>
            <a:r>
              <a:rPr lang="en-IN" sz="1200" kern="1200" dirty="0" err="1">
                <a:solidFill>
                  <a:schemeClr val="tx1"/>
                </a:solidFill>
                <a:effectLst/>
                <a:latin typeface="+mn-lt"/>
                <a:ea typeface="+mn-ea"/>
                <a:cs typeface="+mn-cs"/>
              </a:rPr>
              <a:t>xrays</a:t>
            </a:r>
            <a:r>
              <a:rPr lang="en-IN" sz="1200" kern="1200" dirty="0">
                <a:solidFill>
                  <a:schemeClr val="tx1"/>
                </a:solidFill>
                <a:effectLst/>
                <a:latin typeface="+mn-lt"/>
                <a:ea typeface="+mn-ea"/>
                <a:cs typeface="+mn-cs"/>
              </a:rPr>
              <a:t> ,ultrasound are done there itself rather than shifting the patient to any other places for </a:t>
            </a:r>
            <a:r>
              <a:rPr lang="en-IN" sz="1200" kern="1200" dirty="0" err="1">
                <a:solidFill>
                  <a:schemeClr val="tx1"/>
                </a:solidFill>
                <a:effectLst/>
                <a:latin typeface="+mn-lt"/>
                <a:ea typeface="+mn-ea"/>
                <a:cs typeface="+mn-cs"/>
              </a:rPr>
              <a:t>it,as</a:t>
            </a:r>
            <a:r>
              <a:rPr lang="en-IN" sz="1200" kern="1200" dirty="0">
                <a:solidFill>
                  <a:schemeClr val="tx1"/>
                </a:solidFill>
                <a:effectLst/>
                <a:latin typeface="+mn-lt"/>
                <a:ea typeface="+mn-ea"/>
                <a:cs typeface="+mn-cs"/>
              </a:rPr>
              <a:t> it is highly unadvisable to do so with a hemodynamically unstable patient</a:t>
            </a:r>
            <a:endParaRPr lang="en-IN" dirty="0"/>
          </a:p>
        </p:txBody>
      </p:sp>
      <p:sp>
        <p:nvSpPr>
          <p:cNvPr id="4" name="Slide Number Placeholder 3"/>
          <p:cNvSpPr>
            <a:spLocks noGrp="1"/>
          </p:cNvSpPr>
          <p:nvPr>
            <p:ph type="sldNum" sz="quarter" idx="10"/>
          </p:nvPr>
        </p:nvSpPr>
        <p:spPr/>
        <p:txBody>
          <a:bodyPr/>
          <a:lstStyle/>
          <a:p>
            <a:fld id="{C79465E9-AAB7-4075-9E4D-3266287A9047}" type="slidenum">
              <a:rPr lang="en-IN" smtClean="0"/>
              <a:t>14</a:t>
            </a:fld>
            <a:endParaRPr lang="en-IN"/>
          </a:p>
        </p:txBody>
      </p:sp>
    </p:spTree>
    <p:extLst>
      <p:ext uri="{BB962C8B-B14F-4D97-AF65-F5344CB8AC3E}">
        <p14:creationId xmlns:p14="http://schemas.microsoft.com/office/powerpoint/2010/main" val="405115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0731E50F-5F70-471A-9FDA-8B0C749CDB9F}" type="datetimeFigureOut">
              <a:rPr lang="en-IN" smtClean="0"/>
              <a:t>19-03-2016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65673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0731E50F-5F70-471A-9FDA-8B0C749CDB9F}" type="datetimeFigureOut">
              <a:rPr lang="en-IN" smtClean="0"/>
              <a:t>19-03-2016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138306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0731E50F-5F70-471A-9FDA-8B0C749CDB9F}" type="datetimeFigureOut">
              <a:rPr lang="en-IN" smtClean="0"/>
              <a:t>19-03-2016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47768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E65969-BD26-4921-8D90-6E2D7DA03B22}" type="slidenum">
              <a:rPr lang="en-US"/>
              <a:pPr>
                <a:defRPr/>
              </a:pPr>
              <a:t>‹#›</a:t>
            </a:fld>
            <a:endParaRPr lang="en-US"/>
          </a:p>
        </p:txBody>
      </p:sp>
    </p:spTree>
    <p:extLst>
      <p:ext uri="{BB962C8B-B14F-4D97-AF65-F5344CB8AC3E}">
        <p14:creationId xmlns:p14="http://schemas.microsoft.com/office/powerpoint/2010/main" val="293242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0731E50F-5F70-471A-9FDA-8B0C749CDB9F}" type="datetimeFigureOut">
              <a:rPr lang="en-IN" smtClean="0"/>
              <a:t>19-03-2016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38818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1E50F-5F70-471A-9FDA-8B0C749CDB9F}" type="datetimeFigureOut">
              <a:rPr lang="en-IN" smtClean="0"/>
              <a:t>19-03-2016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60806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0731E50F-5F70-471A-9FDA-8B0C749CDB9F}" type="datetimeFigureOut">
              <a:rPr lang="en-IN" smtClean="0"/>
              <a:t>19-03-2016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93471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0731E50F-5F70-471A-9FDA-8B0C749CDB9F}" type="datetimeFigureOut">
              <a:rPr lang="en-IN" smtClean="0"/>
              <a:t>19-03-2016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277911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0731E50F-5F70-471A-9FDA-8B0C749CDB9F}" type="datetimeFigureOut">
              <a:rPr lang="en-IN" smtClean="0"/>
              <a:t>19-03-2016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0946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1E50F-5F70-471A-9FDA-8B0C749CDB9F}" type="datetimeFigureOut">
              <a:rPr lang="en-IN" smtClean="0"/>
              <a:t>19-03-2016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349101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1E50F-5F70-471A-9FDA-8B0C749CDB9F}" type="datetimeFigureOut">
              <a:rPr lang="en-IN" smtClean="0"/>
              <a:t>19-03-2016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162994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1E50F-5F70-471A-9FDA-8B0C749CDB9F}" type="datetimeFigureOut">
              <a:rPr lang="en-IN" smtClean="0"/>
              <a:t>19-03-2016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1E2071A-1A26-479F-A5AD-11C4BDD4BFF0}" type="slidenum">
              <a:rPr lang="en-IN" smtClean="0"/>
              <a:t>‹#›</a:t>
            </a:fld>
            <a:endParaRPr lang="en-IN"/>
          </a:p>
        </p:txBody>
      </p:sp>
    </p:spTree>
    <p:extLst>
      <p:ext uri="{BB962C8B-B14F-4D97-AF65-F5344CB8AC3E}">
        <p14:creationId xmlns:p14="http://schemas.microsoft.com/office/powerpoint/2010/main" val="82994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1E50F-5F70-471A-9FDA-8B0C749CDB9F}" type="datetimeFigureOut">
              <a:rPr lang="en-IN" smtClean="0"/>
              <a:t>19-03-2016</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2071A-1A26-479F-A5AD-11C4BDD4BFF0}" type="slidenum">
              <a:rPr lang="en-IN" smtClean="0"/>
              <a:t>‹#›</a:t>
            </a:fld>
            <a:endParaRPr lang="en-IN"/>
          </a:p>
        </p:txBody>
      </p:sp>
    </p:spTree>
    <p:extLst>
      <p:ext uri="{BB962C8B-B14F-4D97-AF65-F5344CB8AC3E}">
        <p14:creationId xmlns:p14="http://schemas.microsoft.com/office/powerpoint/2010/main" val="533743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4" y="0"/>
            <a:ext cx="9085352"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TextBox 4"/>
          <p:cNvSpPr txBox="1"/>
          <p:nvPr/>
        </p:nvSpPr>
        <p:spPr>
          <a:xfrm>
            <a:off x="2388549" y="404664"/>
            <a:ext cx="4366901" cy="461665"/>
          </a:xfrm>
          <a:prstGeom prst="rect">
            <a:avLst/>
          </a:prstGeom>
          <a:noFill/>
        </p:spPr>
        <p:txBody>
          <a:bodyPr wrap="none" rtlCol="0">
            <a:spAutoFit/>
          </a:bodyPr>
          <a:lstStyle/>
          <a:p>
            <a:r>
              <a:rPr lang="en-IN" sz="2400" dirty="0">
                <a:solidFill>
                  <a:schemeClr val="bg1">
                    <a:lumMod val="75000"/>
                  </a:schemeClr>
                </a:solidFill>
                <a:latin typeface="AR JULIAN" pitchFamily="2" charset="0"/>
              </a:rPr>
              <a:t>Quality beyond accreditation</a:t>
            </a:r>
          </a:p>
        </p:txBody>
      </p:sp>
      <p:sp>
        <p:nvSpPr>
          <p:cNvPr id="6" name="TextBox 5"/>
          <p:cNvSpPr txBox="1"/>
          <p:nvPr/>
        </p:nvSpPr>
        <p:spPr>
          <a:xfrm>
            <a:off x="2388549" y="548680"/>
            <a:ext cx="4366901" cy="461665"/>
          </a:xfrm>
          <a:prstGeom prst="rect">
            <a:avLst/>
          </a:prstGeom>
          <a:noFill/>
        </p:spPr>
        <p:txBody>
          <a:bodyPr wrap="none" rtlCol="0">
            <a:spAutoFit/>
          </a:bodyPr>
          <a:lstStyle/>
          <a:p>
            <a:r>
              <a:rPr lang="en-IN" sz="2400" dirty="0">
                <a:latin typeface="AR JULIAN" pitchFamily="2" charset="0"/>
              </a:rPr>
              <a:t>Quality beyond accreditation</a:t>
            </a:r>
          </a:p>
        </p:txBody>
      </p:sp>
      <p:sp>
        <p:nvSpPr>
          <p:cNvPr id="7" name="TextBox 6"/>
          <p:cNvSpPr txBox="1"/>
          <p:nvPr/>
        </p:nvSpPr>
        <p:spPr>
          <a:xfrm>
            <a:off x="431057" y="5586713"/>
            <a:ext cx="8363636" cy="523220"/>
          </a:xfrm>
          <a:prstGeom prst="rect">
            <a:avLst/>
          </a:prstGeom>
          <a:noFill/>
        </p:spPr>
        <p:txBody>
          <a:bodyPr wrap="none" rtlCol="0">
            <a:spAutoFit/>
          </a:bodyPr>
          <a:lstStyle/>
          <a:p>
            <a:r>
              <a:rPr lang="en-IN" sz="2800" b="1" dirty="0"/>
              <a:t>DR.PANKAJ BHOSALE - GANGA HOSPITAL COIMBATORE</a:t>
            </a:r>
          </a:p>
        </p:txBody>
      </p:sp>
    </p:spTree>
    <p:extLst>
      <p:ext uri="{BB962C8B-B14F-4D97-AF65-F5344CB8AC3E}">
        <p14:creationId xmlns:p14="http://schemas.microsoft.com/office/powerpoint/2010/main" val="1821832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ON ARRIVAL BLOCK</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8" y="1216888"/>
            <a:ext cx="7416823" cy="4909275"/>
          </a:xfrm>
        </p:spPr>
      </p:pic>
      <p:sp>
        <p:nvSpPr>
          <p:cNvPr id="3" name="TextBox 2"/>
          <p:cNvSpPr txBox="1"/>
          <p:nvPr/>
        </p:nvSpPr>
        <p:spPr>
          <a:xfrm>
            <a:off x="1979712" y="6211669"/>
            <a:ext cx="5250155" cy="646331"/>
          </a:xfrm>
          <a:prstGeom prst="rect">
            <a:avLst/>
          </a:prstGeom>
          <a:noFill/>
        </p:spPr>
        <p:txBody>
          <a:bodyPr wrap="none" rtlCol="0">
            <a:spAutoFit/>
          </a:bodyPr>
          <a:lstStyle/>
          <a:p>
            <a:r>
              <a:rPr lang="en-IN" sz="3600" dirty="0"/>
              <a:t>    As a part of resuscitation</a:t>
            </a:r>
          </a:p>
        </p:txBody>
      </p:sp>
    </p:spTree>
    <p:extLst>
      <p:ext uri="{BB962C8B-B14F-4D97-AF65-F5344CB8AC3E}">
        <p14:creationId xmlns:p14="http://schemas.microsoft.com/office/powerpoint/2010/main" val="1440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DR.RAVINDRA BHAT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1988840"/>
            <a:ext cx="3707844" cy="3640429"/>
          </a:xfrm>
        </p:spPr>
      </p:pic>
    </p:spTree>
    <p:extLst>
      <p:ext uri="{BB962C8B-B14F-4D97-AF65-F5344CB8AC3E}">
        <p14:creationId xmlns:p14="http://schemas.microsoft.com/office/powerpoint/2010/main" val="607199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u="sng" dirty="0"/>
              <a:t>ADVANTAGES OF “ON ARRIVAL BLOCK</a:t>
            </a:r>
            <a:r>
              <a:rPr lang="en-IN" dirty="0"/>
              <a:t>”</a:t>
            </a:r>
          </a:p>
        </p:txBody>
      </p:sp>
      <p:sp>
        <p:nvSpPr>
          <p:cNvPr id="3" name="Content Placeholder 2"/>
          <p:cNvSpPr>
            <a:spLocks noGrp="1"/>
          </p:cNvSpPr>
          <p:nvPr>
            <p:ph idx="1"/>
          </p:nvPr>
        </p:nvSpPr>
        <p:spPr/>
        <p:txBody>
          <a:bodyPr>
            <a:normAutofit fontScale="92500"/>
          </a:bodyPr>
          <a:lstStyle/>
          <a:p>
            <a:r>
              <a:rPr lang="en-IN" dirty="0"/>
              <a:t>TREMENDOUS DECREASE IN PAIN &amp; STRESS</a:t>
            </a:r>
          </a:p>
          <a:p>
            <a:r>
              <a:rPr lang="en-IN" dirty="0"/>
              <a:t>PATIENTS BECOME CALM </a:t>
            </a:r>
          </a:p>
          <a:p>
            <a:r>
              <a:rPr lang="en-IN" dirty="0"/>
              <a:t>HISTORY TAKING BECOMES EASY</a:t>
            </a:r>
          </a:p>
          <a:p>
            <a:r>
              <a:rPr lang="en-IN" dirty="0"/>
              <a:t>MANIPULATIONS FOR INVESTIGATIONS</a:t>
            </a:r>
          </a:p>
          <a:p>
            <a:r>
              <a:rPr lang="en-IN" dirty="0"/>
              <a:t>IN DIABETIC FOOT OR DEBRIDEMENT PATIENTS </a:t>
            </a:r>
          </a:p>
          <a:p>
            <a:r>
              <a:rPr lang="en-IN" dirty="0"/>
              <a:t>TOURNIQUET TO CONTROL BLEEDING</a:t>
            </a:r>
          </a:p>
          <a:p>
            <a:r>
              <a:rPr lang="en-IN" dirty="0"/>
              <a:t>NOT ONLY AS A RESUSCITATIVE MEASURE</a:t>
            </a:r>
          </a:p>
          <a:p>
            <a:r>
              <a:rPr lang="en-IN" dirty="0"/>
              <a:t>CONSENT FOR LIMB SALVAGING</a:t>
            </a:r>
          </a:p>
          <a:p>
            <a:pPr marL="0" indent="0">
              <a:buNone/>
            </a:pPr>
            <a:endParaRPr lang="en-IN" dirty="0"/>
          </a:p>
        </p:txBody>
      </p:sp>
    </p:spTree>
    <p:extLst>
      <p:ext uri="{BB962C8B-B14F-4D97-AF65-F5344CB8AC3E}">
        <p14:creationId xmlns:p14="http://schemas.microsoft.com/office/powerpoint/2010/main" val="41916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PRECAUTIONS FOLLOWED</a:t>
            </a:r>
          </a:p>
        </p:txBody>
      </p:sp>
      <p:sp>
        <p:nvSpPr>
          <p:cNvPr id="3" name="Content Placeholder 2"/>
          <p:cNvSpPr>
            <a:spLocks noGrp="1"/>
          </p:cNvSpPr>
          <p:nvPr>
            <p:ph idx="1"/>
          </p:nvPr>
        </p:nvSpPr>
        <p:spPr/>
        <p:txBody>
          <a:bodyPr/>
          <a:lstStyle/>
          <a:p>
            <a:r>
              <a:rPr lang="en-IN" dirty="0"/>
              <a:t>IN BRACHIAL PLEXUS INJURY </a:t>
            </a:r>
          </a:p>
          <a:p>
            <a:r>
              <a:rPr lang="en-IN" dirty="0"/>
              <a:t>IN OPPOSITE SIDE CHEST INJURY PATIENTS</a:t>
            </a:r>
          </a:p>
        </p:txBody>
      </p:sp>
    </p:spTree>
    <p:extLst>
      <p:ext uri="{BB962C8B-B14F-4D97-AF65-F5344CB8AC3E}">
        <p14:creationId xmlns:p14="http://schemas.microsoft.com/office/powerpoint/2010/main" val="354744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rgbClr val="FF0000"/>
                </a:solidFill>
              </a:rPr>
              <a:t>ALL NECESSARY INVESTIGATIONS AT ONE PLACE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1646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504056"/>
          </a:xfrm>
        </p:spPr>
        <p:txBody>
          <a:bodyPr>
            <a:normAutofit fontScale="90000"/>
          </a:bodyPr>
          <a:lstStyle/>
          <a:p>
            <a:r>
              <a:rPr lang="en-IN" dirty="0"/>
              <a:t>GOALS OF RESUSCITATION</a:t>
            </a:r>
          </a:p>
        </p:txBody>
      </p:sp>
      <p:sp>
        <p:nvSpPr>
          <p:cNvPr id="3" name="Content Placeholder 2"/>
          <p:cNvSpPr>
            <a:spLocks noGrp="1"/>
          </p:cNvSpPr>
          <p:nvPr>
            <p:ph idx="1"/>
          </p:nvPr>
        </p:nvSpPr>
        <p:spPr>
          <a:xfrm>
            <a:off x="457200" y="1052736"/>
            <a:ext cx="8167936" cy="5544616"/>
          </a:xfrm>
        </p:spPr>
        <p:txBody>
          <a:bodyPr>
            <a:normAutofit/>
          </a:bodyPr>
          <a:lstStyle/>
          <a:p>
            <a:r>
              <a:rPr lang="en-IN" dirty="0"/>
              <a:t>SERIAL LACTATE MEASUREMENTS</a:t>
            </a:r>
          </a:p>
          <a:p>
            <a:endParaRPr lang="en-IN" dirty="0"/>
          </a:p>
          <a:p>
            <a:r>
              <a:rPr lang="en-IN" u="sng" dirty="0"/>
              <a:t>BIOCHEMICAL MARKERS</a:t>
            </a:r>
          </a:p>
          <a:p>
            <a:endParaRPr lang="en-IN" dirty="0"/>
          </a:p>
          <a:p>
            <a:r>
              <a:rPr lang="en-IN" dirty="0"/>
              <a:t>Interleukin 6</a:t>
            </a:r>
          </a:p>
        </p:txBody>
      </p:sp>
    </p:spTree>
    <p:extLst>
      <p:ext uri="{BB962C8B-B14F-4D97-AF65-F5344CB8AC3E}">
        <p14:creationId xmlns:p14="http://schemas.microsoft.com/office/powerpoint/2010/main" val="2201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u="sng" dirty="0"/>
              <a:t>CONTRIBUTION TO WORLD LITERATURE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484784"/>
            <a:ext cx="5565619" cy="381642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545" y="4035416"/>
            <a:ext cx="4127500" cy="2794000"/>
          </a:xfrm>
          <a:prstGeom prst="rect">
            <a:avLst/>
          </a:prstGeom>
        </p:spPr>
      </p:pic>
    </p:spTree>
    <p:extLst>
      <p:ext uri="{BB962C8B-B14F-4D97-AF65-F5344CB8AC3E}">
        <p14:creationId xmlns:p14="http://schemas.microsoft.com/office/powerpoint/2010/main" val="18146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Resuscitative or corrective surgery if required is immediately done with an informed decision taken with the patient and attenders.</a:t>
            </a:r>
          </a:p>
        </p:txBody>
      </p:sp>
    </p:spTree>
    <p:extLst>
      <p:ext uri="{BB962C8B-B14F-4D97-AF65-F5344CB8AC3E}">
        <p14:creationId xmlns:p14="http://schemas.microsoft.com/office/powerpoint/2010/main" val="3018596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80926"/>
          </a:xfrm>
        </p:spPr>
        <p:txBody>
          <a:bodyPr>
            <a:normAutofit fontScale="90000"/>
          </a:bodyPr>
          <a:lstStyle/>
          <a:p>
            <a:r>
              <a:rPr lang="en-IN" dirty="0"/>
              <a:t>SURGICAL ARMAMENTARIUM</a:t>
            </a:r>
          </a:p>
        </p:txBody>
      </p:sp>
      <p:sp>
        <p:nvSpPr>
          <p:cNvPr id="3" name="Content Placeholder 2"/>
          <p:cNvSpPr>
            <a:spLocks noGrp="1"/>
          </p:cNvSpPr>
          <p:nvPr>
            <p:ph idx="1"/>
          </p:nvPr>
        </p:nvSpPr>
        <p:spPr/>
        <p:txBody>
          <a:bodyPr/>
          <a:lstStyle/>
          <a:p>
            <a:pPr marL="0" indent="0">
              <a:buNone/>
            </a:pPr>
            <a:endParaRPr lang="en-IN" dirty="0">
              <a:solidFill>
                <a:srgbClr val="CC0000"/>
              </a:solidFill>
            </a:endParaRPr>
          </a:p>
          <a:p>
            <a:pPr marL="0" indent="0">
              <a:buNone/>
            </a:pPr>
            <a:endParaRPr lang="en-IN" dirty="0">
              <a:solidFill>
                <a:srgbClr val="CC0000"/>
              </a:solidFill>
            </a:endParaRPr>
          </a:p>
          <a:p>
            <a:pPr marL="0" indent="0">
              <a:buNone/>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9" y="1600200"/>
            <a:ext cx="9144000" cy="5143500"/>
          </a:xfrm>
          <a:prstGeom prst="rect">
            <a:avLst/>
          </a:prstGeom>
        </p:spPr>
      </p:pic>
      <p:sp>
        <p:nvSpPr>
          <p:cNvPr id="5" name="TextBox 4"/>
          <p:cNvSpPr txBox="1"/>
          <p:nvPr/>
        </p:nvSpPr>
        <p:spPr>
          <a:xfrm>
            <a:off x="3017869" y="128826"/>
            <a:ext cx="3096344" cy="707886"/>
          </a:xfrm>
          <a:prstGeom prst="rect">
            <a:avLst/>
          </a:prstGeom>
          <a:noFill/>
        </p:spPr>
        <p:txBody>
          <a:bodyPr wrap="square" rtlCol="0">
            <a:spAutoFit/>
          </a:bodyPr>
          <a:lstStyle/>
          <a:p>
            <a:r>
              <a:rPr lang="en-IN" sz="4000" dirty="0"/>
              <a:t>1D: SURGERY</a:t>
            </a:r>
          </a:p>
        </p:txBody>
      </p:sp>
    </p:spTree>
    <p:extLst>
      <p:ext uri="{BB962C8B-B14F-4D97-AF65-F5344CB8AC3E}">
        <p14:creationId xmlns:p14="http://schemas.microsoft.com/office/powerpoint/2010/main" val="166434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INTRAOPERATIVE CT SCAN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407286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ea typeface="Calibri"/>
                <a:cs typeface="Times New Roman"/>
              </a:rPr>
              <a:t>Making a difference in patient care through a 5D concept</a:t>
            </a:r>
            <a:endParaRPr lang="en-IN"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43436"/>
            <a:ext cx="8229600" cy="423949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46" y="1739517"/>
            <a:ext cx="8356253" cy="4243409"/>
          </a:xfrm>
          <a:prstGeom prst="rect">
            <a:avLst/>
          </a:prstGeom>
        </p:spPr>
      </p:pic>
      <p:sp>
        <p:nvSpPr>
          <p:cNvPr id="5" name="TextBox 4"/>
          <p:cNvSpPr txBox="1"/>
          <p:nvPr/>
        </p:nvSpPr>
        <p:spPr>
          <a:xfrm>
            <a:off x="352749" y="6304805"/>
            <a:ext cx="8498160" cy="369332"/>
          </a:xfrm>
          <a:prstGeom prst="rect">
            <a:avLst/>
          </a:prstGeom>
          <a:noFill/>
        </p:spPr>
        <p:txBody>
          <a:bodyPr wrap="none" rtlCol="0">
            <a:spAutoFit/>
          </a:bodyPr>
          <a:lstStyle/>
          <a:p>
            <a:r>
              <a:rPr lang="en-IN" dirty="0"/>
              <a:t>450 bedded tertiary speciality referral centre for trauma ,orthopaedic and plastic surgery</a:t>
            </a:r>
          </a:p>
        </p:txBody>
      </p:sp>
    </p:spTree>
    <p:extLst>
      <p:ext uri="{BB962C8B-B14F-4D97-AF65-F5344CB8AC3E}">
        <p14:creationId xmlns:p14="http://schemas.microsoft.com/office/powerpoint/2010/main" val="400448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Operating microscopes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413" y="1700808"/>
            <a:ext cx="8046387" cy="4464496"/>
          </a:xfrm>
        </p:spPr>
      </p:pic>
    </p:spTree>
    <p:extLst>
      <p:ext uri="{BB962C8B-B14F-4D97-AF65-F5344CB8AC3E}">
        <p14:creationId xmlns:p14="http://schemas.microsoft.com/office/powerpoint/2010/main" val="334560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VISUAL 3D IMAGING SURGERY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772816"/>
            <a:ext cx="5119984" cy="46062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9" y="1728212"/>
            <a:ext cx="3168352" cy="4695488"/>
          </a:xfrm>
          <a:prstGeom prst="rect">
            <a:avLst/>
          </a:prstGeom>
        </p:spPr>
      </p:pic>
    </p:spTree>
    <p:extLst>
      <p:ext uri="{BB962C8B-B14F-4D97-AF65-F5344CB8AC3E}">
        <p14:creationId xmlns:p14="http://schemas.microsoft.com/office/powerpoint/2010/main" val="645267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Gadgets….</a:t>
            </a:r>
            <a:endParaRPr lang="en-IN" dirty="0"/>
          </a:p>
        </p:txBody>
      </p:sp>
      <p:pic>
        <p:nvPicPr>
          <p:cNvPr id="96258" name="Picture 2"/>
          <p:cNvPicPr>
            <a:picLocks noGrp="1" noChangeAspect="1" noChangeArrowheads="1"/>
          </p:cNvPicPr>
          <p:nvPr>
            <p:ph sz="quarter" idx="1"/>
          </p:nvPr>
        </p:nvPicPr>
        <p:blipFill>
          <a:blip r:embed="rId2" cstate="print"/>
          <a:srcRect/>
          <a:stretch>
            <a:fillRect/>
          </a:stretch>
        </p:blipFill>
        <p:spPr bwMode="auto">
          <a:xfrm>
            <a:off x="693208" y="1600200"/>
            <a:ext cx="7992533" cy="4495800"/>
          </a:xfrm>
          <a:prstGeom prst="rect">
            <a:avLst/>
          </a:prstGeom>
          <a:noFill/>
          <a:ln w="9525">
            <a:noFill/>
            <a:miter lim="800000"/>
            <a:headEnd/>
            <a:tailEnd/>
          </a:ln>
          <a:effectLst/>
        </p:spPr>
      </p:pic>
    </p:spTree>
    <p:extLst>
      <p:ext uri="{BB962C8B-B14F-4D97-AF65-F5344CB8AC3E}">
        <p14:creationId xmlns:p14="http://schemas.microsoft.com/office/powerpoint/2010/main" val="40595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6">
                    <a:lumMod val="75000"/>
                  </a:schemeClr>
                </a:solidFill>
              </a:rPr>
              <a:t>Ganga skin bank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600" y="1268760"/>
            <a:ext cx="7128792" cy="5256584"/>
          </a:xfrm>
        </p:spPr>
      </p:pic>
    </p:spTree>
    <p:extLst>
      <p:ext uri="{BB962C8B-B14F-4D97-AF65-F5344CB8AC3E}">
        <p14:creationId xmlns:p14="http://schemas.microsoft.com/office/powerpoint/2010/main" val="170244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a:t>BONE TISSUE BANK</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268760"/>
            <a:ext cx="4248472" cy="25278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268760"/>
            <a:ext cx="3631332" cy="2462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005064"/>
            <a:ext cx="4248472" cy="25649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3" y="4005064"/>
            <a:ext cx="3631332" cy="2564904"/>
          </a:xfrm>
          <a:prstGeom prst="rect">
            <a:avLst/>
          </a:prstGeom>
        </p:spPr>
      </p:pic>
    </p:spTree>
    <p:extLst>
      <p:ext uri="{BB962C8B-B14F-4D97-AF65-F5344CB8AC3E}">
        <p14:creationId xmlns:p14="http://schemas.microsoft.com/office/powerpoint/2010/main" val="3678468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a:t>2 D :ANAESTHESIA </a:t>
            </a:r>
          </a:p>
        </p:txBody>
      </p:sp>
      <p:sp>
        <p:nvSpPr>
          <p:cNvPr id="3" name="Content Placeholder 2"/>
          <p:cNvSpPr>
            <a:spLocks noGrp="1"/>
          </p:cNvSpPr>
          <p:nvPr>
            <p:ph idx="1"/>
          </p:nvPr>
        </p:nvSpPr>
        <p:spPr/>
        <p:txBody>
          <a:bodyPr/>
          <a:lstStyle/>
          <a:p>
            <a:pPr lvl="0"/>
            <a:r>
              <a:rPr lang="en-US" dirty="0">
                <a:latin typeface="Times New Roman" pitchFamily="18" charset="0"/>
                <a:cs typeface="Times New Roman" pitchFamily="18" charset="0"/>
              </a:rPr>
              <a:t>PRE- ANAESTHETIC ASSESSMENT/ OPTIMISATION</a:t>
            </a:r>
          </a:p>
          <a:p>
            <a:pPr lvl="0"/>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INTRA-OPERATIVE PROTOCOLS</a:t>
            </a:r>
          </a:p>
          <a:p>
            <a:pPr marL="0" lvl="0" indent="0">
              <a:buNone/>
            </a:pP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POST-OPERATIVE CONCERNS</a:t>
            </a:r>
          </a:p>
          <a:p>
            <a:pPr marL="1828800" lvl="4" indent="0">
              <a:buNone/>
            </a:pPr>
            <a:endParaRPr lang="en-IN" dirty="0"/>
          </a:p>
        </p:txBody>
      </p:sp>
    </p:spTree>
    <p:extLst>
      <p:ext uri="{BB962C8B-B14F-4D97-AF65-F5344CB8AC3E}">
        <p14:creationId xmlns:p14="http://schemas.microsoft.com/office/powerpoint/2010/main" val="1349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Use of modern gadgets</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28" y="1124744"/>
            <a:ext cx="7138144" cy="5346718"/>
          </a:xfrm>
          <a:prstGeom prst="rect">
            <a:avLst/>
          </a:prstGeom>
        </p:spPr>
      </p:pic>
    </p:spTree>
    <p:extLst>
      <p:ext uri="{BB962C8B-B14F-4D97-AF65-F5344CB8AC3E}">
        <p14:creationId xmlns:p14="http://schemas.microsoft.com/office/powerpoint/2010/main" val="24547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err="1"/>
              <a:t>Bispectral</a:t>
            </a:r>
            <a:r>
              <a:rPr lang="en-IN" u="sng" dirty="0"/>
              <a:t> index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1"/>
            <a:ext cx="7987726" cy="4493096"/>
          </a:xfrm>
        </p:spPr>
      </p:pic>
    </p:spTree>
    <p:extLst>
      <p:ext uri="{BB962C8B-B14F-4D97-AF65-F5344CB8AC3E}">
        <p14:creationId xmlns:p14="http://schemas.microsoft.com/office/powerpoint/2010/main" val="2805061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u="sng" dirty="0"/>
              <a:t>Motor evoked potentials &amp; somatosensory evoked potentials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798" y="1628800"/>
            <a:ext cx="7900404" cy="4904991"/>
          </a:xfrm>
        </p:spPr>
      </p:pic>
    </p:spTree>
    <p:extLst>
      <p:ext uri="{BB962C8B-B14F-4D97-AF65-F5344CB8AC3E}">
        <p14:creationId xmlns:p14="http://schemas.microsoft.com/office/powerpoint/2010/main" val="3417042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DSC01039"/>
          <p:cNvPicPr>
            <a:picLocks noGrp="1" noChangeAspect="1" noChangeArrowheads="1"/>
          </p:cNvPicPr>
          <p:nvPr>
            <p:ph/>
          </p:nvPr>
        </p:nvPicPr>
        <p:blipFill>
          <a:blip r:embed="rId3" cstate="print"/>
          <a:srcRect/>
          <a:stretch>
            <a:fillRect/>
          </a:stretch>
        </p:blipFill>
        <p:spPr>
          <a:xfrm>
            <a:off x="971600" y="188640"/>
            <a:ext cx="7315200" cy="5486400"/>
          </a:xfrm>
          <a:noFill/>
        </p:spPr>
      </p:pic>
      <p:sp>
        <p:nvSpPr>
          <p:cNvPr id="2" name="TextBox 1"/>
          <p:cNvSpPr txBox="1"/>
          <p:nvPr/>
        </p:nvSpPr>
        <p:spPr>
          <a:xfrm>
            <a:off x="1311945" y="5949280"/>
            <a:ext cx="6634509" cy="646331"/>
          </a:xfrm>
          <a:prstGeom prst="rect">
            <a:avLst/>
          </a:prstGeom>
          <a:noFill/>
        </p:spPr>
        <p:txBody>
          <a:bodyPr wrap="none" rtlCol="0">
            <a:spAutoFit/>
          </a:bodyPr>
          <a:lstStyle/>
          <a:p>
            <a:r>
              <a:rPr lang="en-IN" sz="3600" dirty="0"/>
              <a:t>BEAR HUGGERS,THERMAL DRAPES</a:t>
            </a:r>
          </a:p>
        </p:txBody>
      </p:sp>
    </p:spTree>
    <p:extLst>
      <p:ext uri="{BB962C8B-B14F-4D97-AF65-F5344CB8AC3E}">
        <p14:creationId xmlns:p14="http://schemas.microsoft.com/office/powerpoint/2010/main" val="361627889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74638"/>
            <a:ext cx="8229600" cy="5851525"/>
          </a:xfrm>
        </p:spPr>
      </p:pic>
    </p:spTree>
    <p:extLst>
      <p:ext uri="{BB962C8B-B14F-4D97-AF65-F5344CB8AC3E}">
        <p14:creationId xmlns:p14="http://schemas.microsoft.com/office/powerpoint/2010/main" val="2345381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1" descr="DSC01040"/>
          <p:cNvPicPr>
            <a:picLocks noGrp="1" noChangeAspect="1" noChangeArrowheads="1"/>
          </p:cNvPicPr>
          <p:nvPr>
            <p:ph/>
          </p:nvPr>
        </p:nvPicPr>
        <p:blipFill>
          <a:blip r:embed="rId2" cstate="print"/>
          <a:srcRect/>
          <a:stretch>
            <a:fillRect/>
          </a:stretch>
        </p:blipFill>
        <p:spPr>
          <a:xfrm>
            <a:off x="899592" y="116632"/>
            <a:ext cx="7315200" cy="5486400"/>
          </a:xfrm>
          <a:noFill/>
        </p:spPr>
      </p:pic>
      <p:sp>
        <p:nvSpPr>
          <p:cNvPr id="2" name="TextBox 1"/>
          <p:cNvSpPr txBox="1"/>
          <p:nvPr/>
        </p:nvSpPr>
        <p:spPr>
          <a:xfrm>
            <a:off x="3059832" y="5805264"/>
            <a:ext cx="3364896" cy="646331"/>
          </a:xfrm>
          <a:prstGeom prst="rect">
            <a:avLst/>
          </a:prstGeom>
          <a:noFill/>
        </p:spPr>
        <p:txBody>
          <a:bodyPr wrap="none" rtlCol="0">
            <a:spAutoFit/>
          </a:bodyPr>
          <a:lstStyle/>
          <a:p>
            <a:r>
              <a:rPr lang="en-IN" sz="3600" dirty="0"/>
              <a:t>FLUID WARMERS</a:t>
            </a:r>
          </a:p>
        </p:txBody>
      </p:sp>
    </p:spTree>
    <p:extLst>
      <p:ext uri="{BB962C8B-B14F-4D97-AF65-F5344CB8AC3E}">
        <p14:creationId xmlns:p14="http://schemas.microsoft.com/office/powerpoint/2010/main" val="16329382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POST OP SERVICES</a:t>
            </a:r>
          </a:p>
        </p:txBody>
      </p:sp>
      <p:sp>
        <p:nvSpPr>
          <p:cNvPr id="3" name="Content Placeholder 2"/>
          <p:cNvSpPr>
            <a:spLocks noGrp="1"/>
          </p:cNvSpPr>
          <p:nvPr>
            <p:ph idx="1"/>
          </p:nvPr>
        </p:nvSpPr>
        <p:spPr/>
        <p:txBody>
          <a:bodyPr/>
          <a:lstStyle/>
          <a:p>
            <a:pPr>
              <a:buFont typeface="Wingdings" pitchFamily="2" charset="2"/>
              <a:buChar char="ü"/>
            </a:pPr>
            <a:r>
              <a:rPr lang="en-IN" dirty="0"/>
              <a:t>Zero hour</a:t>
            </a:r>
          </a:p>
          <a:p>
            <a:pPr>
              <a:buFont typeface="Wingdings" pitchFamily="2" charset="2"/>
              <a:buChar char="ü"/>
            </a:pPr>
            <a:r>
              <a:rPr lang="en-IN" dirty="0"/>
              <a:t>Criticality</a:t>
            </a:r>
          </a:p>
          <a:p>
            <a:pPr>
              <a:buFont typeface="Wingdings" pitchFamily="2" charset="2"/>
              <a:buChar char="ü"/>
            </a:pPr>
            <a:r>
              <a:rPr lang="en-IN" dirty="0"/>
              <a:t>Seventh sense – PAIN</a:t>
            </a:r>
          </a:p>
          <a:p>
            <a:pPr>
              <a:buFont typeface="Wingdings" pitchFamily="2" charset="2"/>
              <a:buChar char="ü"/>
            </a:pPr>
            <a:r>
              <a:rPr lang="en-IN" dirty="0"/>
              <a:t>Visual analogue scale &lt; 3</a:t>
            </a:r>
          </a:p>
          <a:p>
            <a:pPr>
              <a:buFont typeface="Wingdings" pitchFamily="2" charset="2"/>
              <a:buChar char="ü"/>
            </a:pPr>
            <a:r>
              <a:rPr lang="en-IN" dirty="0"/>
              <a:t>Acute pain service</a:t>
            </a:r>
          </a:p>
          <a:p>
            <a:pPr>
              <a:buFont typeface="Wingdings" pitchFamily="2" charset="2"/>
              <a:buChar char="ü"/>
            </a:pPr>
            <a:r>
              <a:rPr lang="en-IN" dirty="0"/>
              <a:t>Ward anaesthetist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273642"/>
            <a:ext cx="3907170" cy="2589539"/>
          </a:xfrm>
          <a:prstGeom prst="rect">
            <a:avLst/>
          </a:prstGeom>
        </p:spPr>
      </p:pic>
    </p:spTree>
    <p:extLst>
      <p:ext uri="{BB962C8B-B14F-4D97-AF65-F5344CB8AC3E}">
        <p14:creationId xmlns:p14="http://schemas.microsoft.com/office/powerpoint/2010/main" val="32929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ln>
            <a:noFill/>
          </a:ln>
        </p:spPr>
        <p:txBody>
          <a:bodyPr>
            <a:normAutofit fontScale="90000"/>
          </a:bodyPr>
          <a:lstStyle/>
          <a:p>
            <a:r>
              <a:rPr lang="en-US" sz="3600" b="1" dirty="0">
                <a:solidFill>
                  <a:schemeClr val="bg2">
                    <a:lumMod val="50000"/>
                  </a:schemeClr>
                </a:solidFill>
              </a:rPr>
              <a:t>Acute Pain</a:t>
            </a:r>
            <a:br>
              <a:rPr lang="en-US" sz="3600" b="1" dirty="0">
                <a:solidFill>
                  <a:schemeClr val="bg2">
                    <a:lumMod val="50000"/>
                  </a:schemeClr>
                </a:solidFill>
              </a:rPr>
            </a:br>
            <a:r>
              <a:rPr lang="en-US" sz="2700" dirty="0">
                <a:solidFill>
                  <a:schemeClr val="bg2">
                    <a:lumMod val="50000"/>
                  </a:schemeClr>
                </a:solidFill>
              </a:rPr>
              <a:t>Delivery devices</a:t>
            </a:r>
          </a:p>
        </p:txBody>
      </p:sp>
      <p:cxnSp>
        <p:nvCxnSpPr>
          <p:cNvPr id="5" name="Straight Connector 4"/>
          <p:cNvCxnSpPr/>
          <p:nvPr/>
        </p:nvCxnSpPr>
        <p:spPr>
          <a:xfrm>
            <a:off x="228600" y="1219200"/>
            <a:ext cx="8763000" cy="0"/>
          </a:xfrm>
          <a:prstGeom prst="line">
            <a:avLst/>
          </a:prstGeom>
          <a:ln w="12700">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1600" y="1219200"/>
            <a:ext cx="6400800" cy="0"/>
          </a:xfrm>
          <a:prstGeom prst="line">
            <a:avLst/>
          </a:prstGeom>
          <a:ln w="12700">
            <a:solidFill>
              <a:schemeClr val="accent5">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AutoShape 2" descr="data:image/jpeg;base64,/9j/4AAQSkZJRgABAQAAAQABAAD/2wCEAAkGBhESERUUExQQFBMVFxUXGBYVFRUZGhYWGBwVGBQdFRUaHSYeGCUlHxcUHzAgJycpOC4sFiAxNTArNSYsLCkBCQoKDgwOGg8PGjUkHyQqLC4vLCw0NSw0Li0qLDUxLSksNDUvMi4sKSksLC0sLCwvLCw0LSwsKSksLCwsLCwsKf/AABEIAIwAawMBIgACEQEDEQH/xAAbAAEAAwEBAQEAAAAAAAAAAAAAAwQGAgEFB//EAEEQAAEDAQQEDAMFBgcAAAAAAAEAAhEDBBIhMQVBUWEGExQiMjNScYKSstFCgZEjYnKhsQcVU2Pi8CR0k6LB0uH/xAAaAQADAQEBAQAAAAAAAAAAAAAAAQMCBAUG/8QAKBEAAgEEAgEDBAMBAAAAAAAAAAERAgMhMRJRcQSR8CJBsdEzgaET/9oADAMBAAIRAxEAPwDN8pf2n+Z3uum2l2t9SNzj7qFdU2gkAkNB1mYHfElfYQfGSyblB7dX6n3XLrS7U+pG9x919fSXBN1BzG1a9maajQ9pmoQWnIyGYKjpLQtWz1AytDbwDmvm8xzDk5rmzeHcsU10VaKVUV07RU5S/tP8x905S/tP8x919TTnBl9lbTc+pRdxrbzAwuJLMOdi0ADEKLg9wfq2yrxVIsBDS4lxIAAjYDmSAjnRx5fYXCvlw+5Q5S/tP8x905S/tP8AMfdc1GFpIIggkEbCMCuVuEYlknKX9p/mPunKX9p/mPuo1JSpTichn7TqQ4QKWOUv7T/MfdOUv7T/ADH3Vmmy8x5awFrALztcE4KF7AQS3CMx/ffHyWVUjbT7OOUv7T/M73Wj0PWdxLec74viPadvWYWk0N1LfF6nLN1YNWm5M2iLqnTLiGtBJOAAzJ3KpE3HDTRvGmxDjKFP/CUR9q+7txyyVHh5VLRZrNcfds9K62o4YVZuy5hBMt5ojvV7h7ois/klxjn3bNTpuuQ669uYMHDNVuEtoYzRtlsz3NdaWOc4hpDuKYb3Nc4SAcW4bty8+08UffeOt5+dnpXV/ItYWe9YOP2gdGw/5Smo+DtC00aVKtRo1qhdXDiWMc77OjhdJA+Jz3+QKzw2sr6n7vYxpc91kpgAa18XhM19KvxPODaLGU2wTBAEucIzBcXmd63b+q2qPP5J3PpuOvx+C5+0PRfE26pAhtWKrcI6XS/3ByzS3GmLFUtOirLVuk1aF5hHxOpfC6MyBDfqVh1b09U0Q9rHsR9TTFcrTz7hTU3QAbrSAdc47jChUlOrAI1H8lVkKdn6DoSy0XUAW0mNbVGLS7PMGce/FYzSFRnGuFOm1gbLYJzIOJMn8lC+0ON0io6GRdxgtG4f3K5tFqmcZc4y5235QuKz6d0VuqZnzj94PQv+opuUKmIjxn9ZKq0mhupb4vU5ZtaTQ3Ut8Xqcuq7o47WzNoiKpIR3K5o3RvHGBUoUyI619wRjJBOBjZnjgqaJOWsDTU5NZwr0nZa1ejTa8uo0KDaXGAdJzcy0bF8JtCz4TUdv5v6bFWspfe5mJg6gcNeBU5rVwMQf9Md+cKVNHBcUytVzm3U0GWegQJqEHGeZM4m73YQj6FCDFRxOEC6duJ34al7eryOaedgOY3GJOAiNq8Lq5+F2zobY3bgt/wBmcdfPcCjQmL7gIbjGuedh3YBdCzWeRNVxGuGEfKf/ABci01icM88GNnHDYoq4qO6TTh92InaYRD7CV189yc2azz1rvmwqgpqtjqNEua4DaR9P0P0UKa8mH4C0mhupb4vU5ZtaTQ3Ut8XqcsXdFLWzNoiKpIIiIA9Y4gyCQdylNrqRBe+MovHJcUqzmmWmCpHW6oc3Z4ZD56kho4NZ5jnOMZYn8l1yyp23+Yrp1vqH4vyGwj/kr12kapzdrnIZ5zkkOV2RMrPBkFwO0EjBeutdQ4F7z3klSN0jUAgOwGEQMs9irJinokfaHEQXOI2ElRoiYgtJobqW+L1OWbWk0N1LfF6nKV3RW1szaIiqSCIiACKSiwEwbx/CJKscVS/nb8Bu1/VKRpSU0Vs0qW2sPCPfZC84unA62deAj5fmiQ4lVFYu0sZNQbOaDhvxG9eVG0owdUmNbRn9USEECIiYgtJobqW+L1OWbWk0N1LfF6nKV3RW1szaIiqSCIiAJbPUh0y4ZYtzzCti1N/jVwe7+pfPRJqRqqC9yz+bWkHDDIeZdcpb/Gr+X+pfPRLiPkWnOpuMufVO0wJ3YyvCyj2qnlGWrWqyJwKSy5lGMHVJ/AP+yrIiBMLSaG6lvi9Tlm1pNDdS3xepynd0VtbM2iIqkgi+pR0Q0mnzjdcMcgQYJw3YFS19DM4w3XG5EgSC7XA35LHNG/8Amz4yIUWzAREQAREQAREQAWk0N1LfF6nLNrSaG6lvi9TlK7ora2ZtetbJA24LxetdBnYqkjTUq4ps3taWg4HGHQcsIgbVZr6SFUhzWl0NDAHCBiDBgycIGHz3KgyuHN5pqc7EXW98h0b8O5c1ARM3mQA6LrrrSB0W495XLxTZ2cmlg+PyQl5aIwnMxl3rt2jKgBJDcPvN3b965d9pUcZa2STzjGvKVMdEP2sOMZn2V24OaJ0jj92vxxZIzF4bAe45p+66mHRMwZvN1iV2dDvxxp4bz7KpVp3TEg5ZGQhOdMGo2iwzRryMLuQPSG7LbmuTo54JBuiIBlwzMR+qrKWlRvTzmN/Ec08ix0TjRVT7vfeb7rx+jKgno4T8TdXzV7QvB9teoWGtTbDS4RzpMgay0DOSZyC+dVsl2efSdBPRJx7sFlVS4k06IUx/pXWk0N1LfF6nLNrSaG6lvi9Tkruh2tmbREVSRYp257WFgMAmZEg90hG299xzCSWujMkxrwVdEoQ+TCIiYgiIgAiIgAiIgAtJobqW+L1OWbWk0N1LfF6nKV3RW1s//9k="/>
          <p:cNvSpPr>
            <a:spLocks noChangeAspect="1" noChangeArrowheads="1"/>
          </p:cNvSpPr>
          <p:nvPr/>
        </p:nvSpPr>
        <p:spPr bwMode="auto">
          <a:xfrm>
            <a:off x="0" y="-650875"/>
            <a:ext cx="1019175"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3"/>
          <p:cNvSpPr>
            <a:spLocks noChangeArrowheads="1"/>
          </p:cNvSpPr>
          <p:nvPr/>
        </p:nvSpPr>
        <p:spPr bwMode="auto">
          <a:xfrm>
            <a:off x="4784725" y="6108700"/>
            <a:ext cx="77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000" b="1">
                <a:solidFill>
                  <a:schemeClr val="bg1"/>
                </a:solidFill>
              </a:rPr>
              <a:t>Time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6567" y="1933517"/>
            <a:ext cx="1685678" cy="152823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1752600"/>
            <a:ext cx="1600200" cy="1600200"/>
          </a:xfrm>
          <a:prstGeom prst="rect">
            <a:avLst/>
          </a:prstGeom>
        </p:spPr>
      </p:pic>
      <p:pic>
        <p:nvPicPr>
          <p:cNvPr id="14" name="Picture 2" descr="https://encrypted-tbn3.gstatic.com/images?q=tbn:ANd9GcQ5NuAhbu-BR5n4TSyV0yL4vEN8S9Esji2PdfgCsdFVEnCF4Xk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371600"/>
            <a:ext cx="2341418" cy="15051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7200" y="4038600"/>
            <a:ext cx="1600200" cy="6096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Syringe pump</a:t>
            </a:r>
          </a:p>
        </p:txBody>
      </p:sp>
      <p:sp>
        <p:nvSpPr>
          <p:cNvPr id="16" name="Rectangle 15"/>
          <p:cNvSpPr/>
          <p:nvPr/>
        </p:nvSpPr>
        <p:spPr>
          <a:xfrm>
            <a:off x="7400677" y="4030639"/>
            <a:ext cx="1430455" cy="6096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Easy Pump</a:t>
            </a:r>
          </a:p>
        </p:txBody>
      </p:sp>
      <p:sp>
        <p:nvSpPr>
          <p:cNvPr id="17" name="Rectangle 16"/>
          <p:cNvSpPr/>
          <p:nvPr/>
        </p:nvSpPr>
        <p:spPr>
          <a:xfrm>
            <a:off x="5753100" y="4043148"/>
            <a:ext cx="1333500" cy="605051"/>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Dosi- fuser</a:t>
            </a:r>
          </a:p>
        </p:txBody>
      </p:sp>
      <p:sp>
        <p:nvSpPr>
          <p:cNvPr id="18" name="Rectangle 17"/>
          <p:cNvSpPr/>
          <p:nvPr/>
        </p:nvSpPr>
        <p:spPr>
          <a:xfrm>
            <a:off x="4151465" y="4043149"/>
            <a:ext cx="1411135" cy="6096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Fornia</a:t>
            </a:r>
          </a:p>
        </p:txBody>
      </p:sp>
      <p:pic>
        <p:nvPicPr>
          <p:cNvPr id="19" name="Picture 4" descr="https://encrypted-tbn1.gstatic.com/images?q=tbn:ANd9GcRMYWm_l8RhTufoa4_GR6ltiEapoHWARrhTYAL4micI3_liTE7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225" y="1933517"/>
            <a:ext cx="1318375" cy="152823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a:off x="5715000" y="5029200"/>
            <a:ext cx="0" cy="593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724400" y="5715000"/>
            <a:ext cx="1981200" cy="1111250"/>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Elastomeric Pumps</a:t>
            </a:r>
          </a:p>
        </p:txBody>
      </p:sp>
      <p:sp>
        <p:nvSpPr>
          <p:cNvPr id="8" name="Rectangle 7"/>
          <p:cNvSpPr/>
          <p:nvPr/>
        </p:nvSpPr>
        <p:spPr>
          <a:xfrm>
            <a:off x="2514600" y="1371600"/>
            <a:ext cx="6477000" cy="358140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8600" y="1371600"/>
            <a:ext cx="2133600" cy="358140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1219200" y="5029200"/>
            <a:ext cx="1" cy="593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81000" y="5715000"/>
            <a:ext cx="1981200" cy="1111250"/>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Electronic Pumps</a:t>
            </a:r>
          </a:p>
        </p:txBody>
      </p:sp>
      <p:pic>
        <p:nvPicPr>
          <p:cNvPr id="30" name="Picture 1" descr="http://www.baxter.de/images/produktbilder/infus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5310" y="1905417"/>
            <a:ext cx="1229955" cy="155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2636834" y="4054521"/>
            <a:ext cx="1411135" cy="6096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Infusor</a:t>
            </a:r>
          </a:p>
        </p:txBody>
      </p:sp>
    </p:spTree>
    <p:extLst>
      <p:ext uri="{BB962C8B-B14F-4D97-AF65-F5344CB8AC3E}">
        <p14:creationId xmlns:p14="http://schemas.microsoft.com/office/powerpoint/2010/main" val="425304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SITE SPECIFIC PAIN RELIEF</a:t>
            </a:r>
          </a:p>
        </p:txBody>
      </p:sp>
      <p:pic>
        <p:nvPicPr>
          <p:cNvPr id="74754" name="Picture 2" descr="F:\ppt - 3\20140523_170031.jpg"/>
          <p:cNvPicPr>
            <a:picLocks noGrp="1" noChangeAspect="1" noChangeArrowheads="1"/>
          </p:cNvPicPr>
          <p:nvPr>
            <p:ph sz="quarter" idx="1"/>
          </p:nvPr>
        </p:nvPicPr>
        <p:blipFill>
          <a:blip r:embed="rId2" cstate="print"/>
          <a:srcRect/>
          <a:stretch>
            <a:fillRect/>
          </a:stretch>
        </p:blipFill>
        <p:spPr bwMode="auto">
          <a:xfrm>
            <a:off x="693208" y="1600200"/>
            <a:ext cx="7992533" cy="4495800"/>
          </a:xfrm>
          <a:prstGeom prst="rect">
            <a:avLst/>
          </a:prstGeom>
          <a:noFill/>
        </p:spPr>
      </p:pic>
    </p:spTree>
    <p:extLst>
      <p:ext uri="{BB962C8B-B14F-4D97-AF65-F5344CB8AC3E}">
        <p14:creationId xmlns:p14="http://schemas.microsoft.com/office/powerpoint/2010/main" val="1054928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spcBef>
                <a:spcPct val="20000"/>
              </a:spcBef>
            </a:pPr>
            <a:r>
              <a:rPr lang="en-IN" sz="3200" dirty="0">
                <a:solidFill>
                  <a:prstClr val="white"/>
                </a:solidFill>
                <a:ea typeface="+mn-ea"/>
                <a:cs typeface="+mn-cs"/>
              </a:rPr>
              <a:t>“ anaesthesiologist as perioperative physician”</a:t>
            </a:r>
            <a:br>
              <a:rPr lang="en-IN" sz="3200" dirty="0">
                <a:solidFill>
                  <a:prstClr val="white"/>
                </a:solidFill>
                <a:ea typeface="+mn-ea"/>
                <a:cs typeface="+mn-cs"/>
              </a:rPr>
            </a:b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58194"/>
            <a:ext cx="8229600" cy="3609975"/>
          </a:xfrm>
        </p:spPr>
      </p:pic>
    </p:spTree>
    <p:extLst>
      <p:ext uri="{BB962C8B-B14F-4D97-AF65-F5344CB8AC3E}">
        <p14:creationId xmlns:p14="http://schemas.microsoft.com/office/powerpoint/2010/main" val="392564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en-IN" u="sng" dirty="0"/>
              <a:t>OUTPATIENT DEPARTMENT</a:t>
            </a:r>
          </a:p>
        </p:txBody>
      </p:sp>
      <p:sp>
        <p:nvSpPr>
          <p:cNvPr id="3" name="Content Placeholder 2"/>
          <p:cNvSpPr>
            <a:spLocks noGrp="1"/>
          </p:cNvSpPr>
          <p:nvPr>
            <p:ph idx="1"/>
          </p:nvPr>
        </p:nvSpPr>
        <p:spPr>
          <a:xfrm>
            <a:off x="457200" y="1340768"/>
            <a:ext cx="8229600" cy="4785395"/>
          </a:xfrm>
        </p:spPr>
        <p:txBody>
          <a:bodyPr>
            <a:normAutofit fontScale="92500" lnSpcReduction="20000"/>
          </a:bodyPr>
          <a:lstStyle/>
          <a:p>
            <a:r>
              <a:rPr lang="en-IN" u="sng" dirty="0"/>
              <a:t>SERVICES PROVIDED</a:t>
            </a:r>
          </a:p>
          <a:p>
            <a:pPr marL="0" indent="0">
              <a:buNone/>
            </a:pPr>
            <a:r>
              <a:rPr lang="en-IN" dirty="0"/>
              <a:t>ORTHOPAEDIC</a:t>
            </a:r>
            <a:br>
              <a:rPr lang="en-IN" dirty="0"/>
            </a:br>
            <a:r>
              <a:rPr lang="en-IN" dirty="0"/>
              <a:t>SPINE OPD</a:t>
            </a:r>
            <a:br>
              <a:rPr lang="en-IN" dirty="0"/>
            </a:br>
            <a:r>
              <a:rPr lang="en-IN" dirty="0"/>
              <a:t>ARTHROSCOPY</a:t>
            </a:r>
            <a:br>
              <a:rPr lang="en-IN" dirty="0"/>
            </a:br>
            <a:r>
              <a:rPr lang="en-IN" dirty="0"/>
              <a:t>FACIOMAXILLARY</a:t>
            </a:r>
            <a:br>
              <a:rPr lang="en-IN" dirty="0"/>
            </a:br>
            <a:r>
              <a:rPr lang="en-IN" dirty="0"/>
              <a:t>NEUROSURGERY </a:t>
            </a:r>
            <a:br>
              <a:rPr lang="en-IN" dirty="0"/>
            </a:br>
            <a:r>
              <a:rPr lang="en-IN" dirty="0"/>
              <a:t>DENTAL</a:t>
            </a:r>
            <a:br>
              <a:rPr lang="en-IN" dirty="0"/>
            </a:br>
            <a:r>
              <a:rPr lang="en-IN" dirty="0"/>
              <a:t>SPORTS MEDICINE</a:t>
            </a:r>
            <a:br>
              <a:rPr lang="en-IN" dirty="0"/>
            </a:br>
            <a:r>
              <a:rPr lang="en-IN" dirty="0"/>
              <a:t>BURNS</a:t>
            </a:r>
            <a:br>
              <a:rPr lang="en-IN" dirty="0"/>
            </a:br>
            <a:r>
              <a:rPr lang="en-IN" dirty="0"/>
              <a:t>PHYSIOTHERAPY</a:t>
            </a:r>
            <a:br>
              <a:rPr lang="en-IN" dirty="0"/>
            </a:br>
            <a:r>
              <a:rPr lang="en-IN" dirty="0"/>
              <a:t>REHABILITATION THERAPY</a:t>
            </a:r>
          </a:p>
          <a:p>
            <a:pPr marL="0" indent="0">
              <a:buNone/>
            </a:pPr>
            <a:r>
              <a:rPr lang="en-IN"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196752"/>
            <a:ext cx="4038600" cy="1695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501008"/>
            <a:ext cx="4038600" cy="2257425"/>
          </a:xfrm>
          <a:prstGeom prst="rect">
            <a:avLst/>
          </a:prstGeom>
        </p:spPr>
      </p:pic>
    </p:spTree>
    <p:extLst>
      <p:ext uri="{BB962C8B-B14F-4D97-AF65-F5344CB8AC3E}">
        <p14:creationId xmlns:p14="http://schemas.microsoft.com/office/powerpoint/2010/main" val="2202388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a:t>BIOFEEDBACK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402" y="1600200"/>
            <a:ext cx="7635196" cy="4525963"/>
          </a:xfrm>
        </p:spPr>
      </p:pic>
    </p:spTree>
    <p:extLst>
      <p:ext uri="{BB962C8B-B14F-4D97-AF65-F5344CB8AC3E}">
        <p14:creationId xmlns:p14="http://schemas.microsoft.com/office/powerpoint/2010/main" val="1493881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a:t>3 D:Physiotherapy and nursing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40768"/>
            <a:ext cx="9143999" cy="5517232"/>
          </a:xfrm>
        </p:spPr>
      </p:pic>
    </p:spTree>
    <p:extLst>
      <p:ext uri="{BB962C8B-B14F-4D97-AF65-F5344CB8AC3E}">
        <p14:creationId xmlns:p14="http://schemas.microsoft.com/office/powerpoint/2010/main" val="128910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600200"/>
            <a:ext cx="8712968" cy="4997152"/>
          </a:xfrm>
        </p:spPr>
      </p:pic>
    </p:spTree>
    <p:extLst>
      <p:ext uri="{BB962C8B-B14F-4D97-AF65-F5344CB8AC3E}">
        <p14:creationId xmlns:p14="http://schemas.microsoft.com/office/powerpoint/2010/main" val="3071878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Strength of the upper extremity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910136" y="407096"/>
            <a:ext cx="5323730" cy="7344818"/>
          </a:xfrm>
        </p:spPr>
      </p:pic>
    </p:spTree>
    <p:extLst>
      <p:ext uri="{BB962C8B-B14F-4D97-AF65-F5344CB8AC3E}">
        <p14:creationId xmlns:p14="http://schemas.microsoft.com/office/powerpoint/2010/main" val="210972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ea typeface="Calibri"/>
                <a:cs typeface="Times New Roman"/>
              </a:rPr>
              <a:t> Achieving a better outcome in patient care through a five dimensional approach</a:t>
            </a:r>
            <a:endParaRPr lang="en-IN"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9508392"/>
              </p:ext>
            </p:extLst>
          </p:nvPr>
        </p:nvGraphicFramePr>
        <p:xfrm>
          <a:off x="467544" y="198884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8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51025" y="2440584"/>
            <a:ext cx="5440364" cy="3394472"/>
          </a:xfrm>
        </p:spPr>
      </p:pic>
    </p:spTree>
    <p:extLst>
      <p:ext uri="{BB962C8B-B14F-4D97-AF65-F5344CB8AC3E}">
        <p14:creationId xmlns:p14="http://schemas.microsoft.com/office/powerpoint/2010/main" val="1744911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8680"/>
          </a:xfrm>
        </p:spPr>
        <p:txBody>
          <a:bodyPr>
            <a:normAutofit fontScale="90000"/>
          </a:bodyPr>
          <a:lstStyle/>
          <a:p>
            <a:r>
              <a:rPr lang="en-IN" dirty="0"/>
              <a:t>Nursing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600200"/>
            <a:ext cx="8640959" cy="5069160"/>
          </a:xfrm>
        </p:spPr>
      </p:pic>
    </p:spTree>
    <p:extLst>
      <p:ext uri="{BB962C8B-B14F-4D97-AF65-F5344CB8AC3E}">
        <p14:creationId xmlns:p14="http://schemas.microsoft.com/office/powerpoint/2010/main" val="4087260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Trauma nursing</a:t>
            </a:r>
          </a:p>
        </p:txBody>
      </p:sp>
      <p:sp>
        <p:nvSpPr>
          <p:cNvPr id="3" name="Content Placeholder 2"/>
          <p:cNvSpPr>
            <a:spLocks noGrp="1"/>
          </p:cNvSpPr>
          <p:nvPr>
            <p:ph idx="1"/>
          </p:nvPr>
        </p:nvSpPr>
        <p:spPr/>
        <p:txBody>
          <a:bodyPr>
            <a:normAutofit lnSpcReduction="10000"/>
          </a:bodyPr>
          <a:lstStyle/>
          <a:p>
            <a:pPr marL="0" indent="0">
              <a:buNone/>
            </a:pPr>
            <a:r>
              <a:rPr lang="en-IN" dirty="0"/>
              <a:t>Audits for self improvement</a:t>
            </a:r>
          </a:p>
          <a:p>
            <a:pPr>
              <a:buFont typeface="Wingdings" pitchFamily="2" charset="2"/>
              <a:buChar char="v"/>
            </a:pPr>
            <a:r>
              <a:rPr lang="en-IN" dirty="0"/>
              <a:t>Pressure ulcer preventive audit</a:t>
            </a:r>
          </a:p>
          <a:p>
            <a:pPr marL="0" indent="0">
              <a:buNone/>
            </a:pPr>
            <a:endParaRPr lang="en-IN" dirty="0"/>
          </a:p>
          <a:p>
            <a:pPr marL="0" indent="0">
              <a:buNone/>
            </a:pPr>
            <a:endParaRPr lang="en-IN" dirty="0"/>
          </a:p>
          <a:p>
            <a:pPr>
              <a:buFont typeface="Wingdings" pitchFamily="2" charset="2"/>
              <a:buChar char="v"/>
            </a:pPr>
            <a:r>
              <a:rPr lang="en-IN" dirty="0"/>
              <a:t>Root cause analysis audit</a:t>
            </a:r>
          </a:p>
          <a:p>
            <a:pPr marL="0" indent="0">
              <a:buNone/>
            </a:pPr>
            <a:endParaRPr lang="en-IN" dirty="0"/>
          </a:p>
          <a:p>
            <a:pPr marL="0" indent="0">
              <a:buNone/>
            </a:pPr>
            <a:endParaRPr lang="en-IN" dirty="0"/>
          </a:p>
          <a:p>
            <a:pPr>
              <a:buFont typeface="Wingdings" pitchFamily="2" charset="2"/>
              <a:buChar char="v"/>
            </a:pPr>
            <a:r>
              <a:rPr lang="en-IN" dirty="0"/>
              <a:t> </a:t>
            </a:r>
            <a:r>
              <a:rPr lang="en-IN" dirty="0" err="1"/>
              <a:t>presurgery</a:t>
            </a:r>
            <a:r>
              <a:rPr lang="en-IN" dirty="0"/>
              <a:t> fasting audit</a:t>
            </a:r>
          </a:p>
          <a:p>
            <a:pPr marL="0" indent="0">
              <a:buNone/>
            </a:pPr>
            <a:endParaRPr lang="en-IN" dirty="0"/>
          </a:p>
          <a:p>
            <a:pPr>
              <a:buFont typeface="Wingdings" pitchFamily="2" charset="2"/>
              <a:buChar char="ü"/>
            </a:pPr>
            <a:endParaRPr lang="en-IN" dirty="0"/>
          </a:p>
        </p:txBody>
      </p:sp>
    </p:spTree>
    <p:extLst>
      <p:ext uri="{BB962C8B-B14F-4D97-AF65-F5344CB8AC3E}">
        <p14:creationId xmlns:p14="http://schemas.microsoft.com/office/powerpoint/2010/main" val="3802087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Special training for handling </a:t>
            </a:r>
            <a:r>
              <a:rPr lang="en-IN" dirty="0" err="1"/>
              <a:t>equipments</a:t>
            </a:r>
            <a:endParaRPr lang="en-IN" dirty="0"/>
          </a:p>
        </p:txBody>
      </p:sp>
      <p:sp>
        <p:nvSpPr>
          <p:cNvPr id="3" name="Content Placeholder 2"/>
          <p:cNvSpPr>
            <a:spLocks noGrp="1"/>
          </p:cNvSpPr>
          <p:nvPr>
            <p:ph idx="1"/>
          </p:nvPr>
        </p:nvSpPr>
        <p:spPr/>
        <p:txBody>
          <a:bodyPr/>
          <a:lstStyle/>
          <a:p>
            <a:r>
              <a:rPr lang="en-IN" dirty="0"/>
              <a:t>Special training for handling </a:t>
            </a:r>
            <a:r>
              <a:rPr lang="en-IN" dirty="0" err="1"/>
              <a:t>equipments</a:t>
            </a:r>
            <a:endParaRPr lang="en-IN"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Tree>
    <p:extLst>
      <p:ext uri="{BB962C8B-B14F-4D97-AF65-F5344CB8AC3E}">
        <p14:creationId xmlns:p14="http://schemas.microsoft.com/office/powerpoint/2010/main" val="3275418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spcBef>
                <a:spcPct val="20000"/>
              </a:spcBef>
            </a:pPr>
            <a:r>
              <a:rPr lang="en-IN" sz="3200" dirty="0">
                <a:solidFill>
                  <a:prstClr val="white"/>
                </a:solidFill>
                <a:ea typeface="+mn-ea"/>
                <a:cs typeface="+mn-cs"/>
              </a:rPr>
              <a:t>“One nurse per ward” EXCLUSIVE DIABETIC CARE </a:t>
            </a:r>
            <a:br>
              <a:rPr lang="en-IN" sz="3200" dirty="0">
                <a:solidFill>
                  <a:prstClr val="white"/>
                </a:solidFill>
                <a:ea typeface="+mn-ea"/>
                <a:cs typeface="+mn-cs"/>
              </a:rPr>
            </a:br>
            <a:endParaRPr lang="en-IN"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36712"/>
            <a:ext cx="9143999" cy="6021288"/>
          </a:xfrm>
        </p:spPr>
      </p:pic>
    </p:spTree>
    <p:extLst>
      <p:ext uri="{BB962C8B-B14F-4D97-AF65-F5344CB8AC3E}">
        <p14:creationId xmlns:p14="http://schemas.microsoft.com/office/powerpoint/2010/main" val="3556591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EMERGENCY AND TRAUMA </a:t>
            </a:r>
          </a:p>
        </p:txBody>
      </p:sp>
      <p:sp>
        <p:nvSpPr>
          <p:cNvPr id="3" name="Content Placeholder 2"/>
          <p:cNvSpPr>
            <a:spLocks noGrp="1"/>
          </p:cNvSpPr>
          <p:nvPr>
            <p:ph idx="1"/>
          </p:nvPr>
        </p:nvSpPr>
        <p:spPr/>
        <p:txBody>
          <a:bodyPr/>
          <a:lstStyle/>
          <a:p>
            <a:pPr marL="0" indent="0">
              <a:buNone/>
            </a:pPr>
            <a:r>
              <a:rPr lang="en-IN"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76872"/>
            <a:ext cx="8181886" cy="4320480"/>
          </a:xfrm>
          <a:prstGeom prst="rect">
            <a:avLst/>
          </a:prstGeom>
        </p:spPr>
      </p:pic>
    </p:spTree>
    <p:extLst>
      <p:ext uri="{BB962C8B-B14F-4D97-AF65-F5344CB8AC3E}">
        <p14:creationId xmlns:p14="http://schemas.microsoft.com/office/powerpoint/2010/main" val="3320815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76064"/>
          </a:xfrm>
        </p:spPr>
        <p:txBody>
          <a:bodyPr>
            <a:normAutofit fontScale="90000"/>
          </a:bodyPr>
          <a:lstStyle/>
          <a:p>
            <a:r>
              <a:rPr lang="en-IN" dirty="0"/>
              <a:t> 4 D  :DIETARY</a:t>
            </a:r>
          </a:p>
        </p:txBody>
      </p:sp>
      <p:sp>
        <p:nvSpPr>
          <p:cNvPr id="3" name="Content Placeholder 2"/>
          <p:cNvSpPr>
            <a:spLocks noGrp="1"/>
          </p:cNvSpPr>
          <p:nvPr>
            <p:ph idx="1"/>
          </p:nvPr>
        </p:nvSpPr>
        <p:spPr>
          <a:xfrm>
            <a:off x="457200" y="1052736"/>
            <a:ext cx="8229600" cy="5073427"/>
          </a:xfrm>
        </p:spPr>
        <p:txBody>
          <a:bodyPr/>
          <a:lstStyle/>
          <a:p>
            <a:r>
              <a:rPr lang="en-IN" dirty="0"/>
              <a:t>NUTRITIONAL SCREENING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4000" cy="5229200"/>
          </a:xfrm>
          <a:prstGeom prst="rect">
            <a:avLst/>
          </a:prstGeom>
        </p:spPr>
      </p:pic>
    </p:spTree>
    <p:extLst>
      <p:ext uri="{BB962C8B-B14F-4D97-AF65-F5344CB8AC3E}">
        <p14:creationId xmlns:p14="http://schemas.microsoft.com/office/powerpoint/2010/main" val="6660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3200" dirty="0">
                <a:solidFill>
                  <a:prstClr val="white"/>
                </a:solidFill>
                <a:ea typeface="+mn-ea"/>
                <a:cs typeface="+mn-cs"/>
              </a:rPr>
              <a:t>appropriate plan of nutritional care according to health </a:t>
            </a:r>
            <a:r>
              <a:rPr lang="en-IN" sz="3200" dirty="0" err="1">
                <a:solidFill>
                  <a:prstClr val="white"/>
                </a:solidFill>
                <a:ea typeface="+mn-ea"/>
                <a:cs typeface="+mn-cs"/>
              </a:rPr>
              <a:t>issues,surgery</a:t>
            </a:r>
            <a:r>
              <a:rPr lang="en-IN" sz="3200" dirty="0">
                <a:solidFill>
                  <a:prstClr val="white"/>
                </a:solidFill>
                <a:ea typeface="+mn-ea"/>
                <a:cs typeface="+mn-cs"/>
              </a:rPr>
              <a:t> and individual requirements</a:t>
            </a:r>
            <a:endParaRPr lang="en-IN"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9425" y="1340768"/>
            <a:ext cx="4085149" cy="5400600"/>
          </a:xfrm>
        </p:spPr>
      </p:pic>
    </p:spTree>
    <p:extLst>
      <p:ext uri="{BB962C8B-B14F-4D97-AF65-F5344CB8AC3E}">
        <p14:creationId xmlns:p14="http://schemas.microsoft.com/office/powerpoint/2010/main" val="16394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Nutritional </a:t>
            </a:r>
            <a:r>
              <a:rPr lang="en-IN" dirty="0" err="1"/>
              <a:t>assesment</a:t>
            </a:r>
            <a:endParaRPr lang="en-IN"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268760"/>
            <a:ext cx="6840760" cy="5328592"/>
          </a:xfrm>
        </p:spPr>
      </p:pic>
    </p:spTree>
    <p:extLst>
      <p:ext uri="{BB962C8B-B14F-4D97-AF65-F5344CB8AC3E}">
        <p14:creationId xmlns:p14="http://schemas.microsoft.com/office/powerpoint/2010/main" val="14098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5 D : ADMINISTRATION</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124744"/>
            <a:ext cx="8712968" cy="5400600"/>
          </a:xfrm>
        </p:spPr>
      </p:pic>
    </p:spTree>
    <p:extLst>
      <p:ext uri="{BB962C8B-B14F-4D97-AF65-F5344CB8AC3E}">
        <p14:creationId xmlns:p14="http://schemas.microsoft.com/office/powerpoint/2010/main" val="173323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“PATIENT FIRST”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445"/>
            <a:ext cx="9143999" cy="52519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704" y="1437044"/>
            <a:ext cx="2664296" cy="2840934"/>
          </a:xfrm>
          <a:prstGeom prst="rect">
            <a:avLst/>
          </a:prstGeom>
        </p:spPr>
      </p:pic>
    </p:spTree>
    <p:extLst>
      <p:ext uri="{BB962C8B-B14F-4D97-AF65-F5344CB8AC3E}">
        <p14:creationId xmlns:p14="http://schemas.microsoft.com/office/powerpoint/2010/main" val="371338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QUALITY CELL</a:t>
            </a:r>
          </a:p>
        </p:txBody>
      </p:sp>
      <p:sp>
        <p:nvSpPr>
          <p:cNvPr id="3" name="Content Placeholder 2"/>
          <p:cNvSpPr>
            <a:spLocks noGrp="1"/>
          </p:cNvSpPr>
          <p:nvPr>
            <p:ph idx="1"/>
          </p:nvPr>
        </p:nvSpPr>
        <p:spPr/>
        <p:txBody>
          <a:bodyPr>
            <a:normAutofit lnSpcReduction="10000"/>
          </a:bodyPr>
          <a:lstStyle/>
          <a:p>
            <a:r>
              <a:rPr lang="en-IN" dirty="0"/>
              <a:t>CORE COMMITTEE</a:t>
            </a:r>
          </a:p>
          <a:p>
            <a:r>
              <a:rPr lang="en-IN" dirty="0"/>
              <a:t>INFECTION CONTROL COMMITTEE</a:t>
            </a:r>
          </a:p>
          <a:p>
            <a:r>
              <a:rPr lang="en-IN" dirty="0"/>
              <a:t>RESUSCITATION COMMITTEE</a:t>
            </a:r>
          </a:p>
          <a:p>
            <a:r>
              <a:rPr lang="en-IN" dirty="0"/>
              <a:t>ETHICAL COMMITTEE</a:t>
            </a:r>
          </a:p>
          <a:p>
            <a:r>
              <a:rPr lang="en-IN" dirty="0"/>
              <a:t>QUALITY ASSURANCE </a:t>
            </a:r>
          </a:p>
          <a:p>
            <a:r>
              <a:rPr lang="en-IN" dirty="0"/>
              <a:t>FIRE AND SAFETY COMMITTEE</a:t>
            </a:r>
          </a:p>
          <a:p>
            <a:r>
              <a:rPr lang="en-IN" dirty="0"/>
              <a:t>MEDICAL AUDIT COMMITTEE</a:t>
            </a:r>
          </a:p>
          <a:p>
            <a:r>
              <a:rPr lang="en-IN" dirty="0"/>
              <a:t>PHARMACOTHERAPEUTIC COMMITTEE</a:t>
            </a:r>
          </a:p>
        </p:txBody>
      </p:sp>
    </p:spTree>
    <p:extLst>
      <p:ext uri="{BB962C8B-B14F-4D97-AF65-F5344CB8AC3E}">
        <p14:creationId xmlns:p14="http://schemas.microsoft.com/office/powerpoint/2010/main" val="598582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4876932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34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FF0000"/>
                </a:solidFill>
              </a:rPr>
              <a:t>TRAUMA CARE</a:t>
            </a:r>
          </a:p>
        </p:txBody>
      </p:sp>
      <p:sp>
        <p:nvSpPr>
          <p:cNvPr id="3" name="Content Placeholder 2"/>
          <p:cNvSpPr>
            <a:spLocks noGrp="1"/>
          </p:cNvSpPr>
          <p:nvPr>
            <p:ph idx="1"/>
          </p:nvPr>
        </p:nvSpPr>
        <p:spPr/>
        <p:txBody>
          <a:bodyPr>
            <a:normAutofit/>
          </a:bodyPr>
          <a:lstStyle/>
          <a:p>
            <a:r>
              <a:rPr lang="en-IN" sz="2400" dirty="0"/>
              <a:t>PRIMARILY FAMILIAR FOR ITS UNMATCHED SERVICE</a:t>
            </a:r>
          </a:p>
          <a:p>
            <a:r>
              <a:rPr lang="en-IN" sz="2400" dirty="0"/>
              <a:t>“ NO TIME IS LOST”</a:t>
            </a:r>
          </a:p>
          <a:p>
            <a:r>
              <a:rPr lang="en-IN" sz="2400" dirty="0"/>
              <a:t>TEMPORARY ID CREATED</a:t>
            </a:r>
          </a:p>
          <a:p>
            <a:r>
              <a:rPr lang="en-IN" sz="2400" dirty="0"/>
              <a:t>POLICE INTIMATION SENT</a:t>
            </a:r>
          </a:p>
          <a:p>
            <a:r>
              <a:rPr lang="en-IN" sz="2400" dirty="0"/>
              <a:t>RESUSCITATION STARTED IMMEDIATELY</a:t>
            </a:r>
          </a:p>
          <a:p>
            <a:r>
              <a:rPr lang="en-IN" sz="2400" dirty="0"/>
              <a:t>INVESTIGATION REPORTS IN 20 MIN</a:t>
            </a:r>
          </a:p>
          <a:p>
            <a:r>
              <a:rPr lang="en-IN" sz="2400" dirty="0"/>
              <a:t>Irrespective ‘ ATTENDERS BEING PRESENT’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825" y="2132856"/>
            <a:ext cx="2466975" cy="18478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319" y="4513362"/>
            <a:ext cx="2476481" cy="1639121"/>
          </a:xfrm>
          <a:prstGeom prst="rect">
            <a:avLst/>
          </a:prstGeom>
        </p:spPr>
      </p:pic>
      <p:sp>
        <p:nvSpPr>
          <p:cNvPr id="5" name="Rectangle 4"/>
          <p:cNvSpPr/>
          <p:nvPr/>
        </p:nvSpPr>
        <p:spPr>
          <a:xfrm flipH="1">
            <a:off x="7308304" y="2564904"/>
            <a:ext cx="144016"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151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arn(inVertic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barn(inVertical)">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39" y="2204864"/>
            <a:ext cx="4195851" cy="341724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636912"/>
            <a:ext cx="4644008" cy="27698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816" y="404664"/>
            <a:ext cx="7740352" cy="5805264"/>
          </a:xfrm>
          <a:prstGeom prst="rect">
            <a:avLst/>
          </a:prstGeom>
        </p:spPr>
      </p:pic>
    </p:spTree>
    <p:extLst>
      <p:ext uri="{BB962C8B-B14F-4D97-AF65-F5344CB8AC3E}">
        <p14:creationId xmlns:p14="http://schemas.microsoft.com/office/powerpoint/2010/main" val="358383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Resuscitation room – ANTE ROOM OF OPERATION THEATRE</a:t>
            </a:r>
          </a:p>
        </p:txBody>
      </p:sp>
      <p:sp>
        <p:nvSpPr>
          <p:cNvPr id="3" name="Content Placeholder 2"/>
          <p:cNvSpPr>
            <a:spLocks noGrp="1"/>
          </p:cNvSpPr>
          <p:nvPr>
            <p:ph idx="1"/>
          </p:nvPr>
        </p:nvSpPr>
        <p:spPr/>
        <p:txBody>
          <a:bodyPr/>
          <a:lstStyle/>
          <a:p>
            <a:endParaRPr lang="en-IN" dirty="0"/>
          </a:p>
          <a:p>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164038"/>
          </a:xfrm>
          <a:prstGeom prst="rect">
            <a:avLst/>
          </a:prstGeom>
        </p:spPr>
      </p:pic>
    </p:spTree>
    <p:extLst>
      <p:ext uri="{BB962C8B-B14F-4D97-AF65-F5344CB8AC3E}">
        <p14:creationId xmlns:p14="http://schemas.microsoft.com/office/powerpoint/2010/main" val="238697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923341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TotalTime>
  <Words>1619</Words>
  <Application>Microsoft Office PowerPoint</Application>
  <PresentationFormat>On-screen Show (4:3)</PresentationFormat>
  <Paragraphs>188</Paragraphs>
  <Slides>51</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 JULIAN</vt:lpstr>
      <vt:lpstr>Arial</vt:lpstr>
      <vt:lpstr>Calibri</vt:lpstr>
      <vt:lpstr>Times New Roman</vt:lpstr>
      <vt:lpstr>Wingdings</vt:lpstr>
      <vt:lpstr>Office Theme</vt:lpstr>
      <vt:lpstr>PowerPoint Presentation</vt:lpstr>
      <vt:lpstr>Making a difference in patient care through a 5D concept</vt:lpstr>
      <vt:lpstr>PowerPoint Presentation</vt:lpstr>
      <vt:lpstr> Achieving a better outcome in patient care through a five dimensional approach</vt:lpstr>
      <vt:lpstr>“PATIENT FIRST”</vt:lpstr>
      <vt:lpstr>TRAUMA CARE</vt:lpstr>
      <vt:lpstr>PowerPoint Presentation</vt:lpstr>
      <vt:lpstr>Resuscitation room – ANTE ROOM OF OPERATION THEATRE</vt:lpstr>
      <vt:lpstr>PowerPoint Presentation</vt:lpstr>
      <vt:lpstr>ON ARRIVAL BLOCK</vt:lpstr>
      <vt:lpstr>DR.RAVINDRA BHAT</vt:lpstr>
      <vt:lpstr>ADVANTAGES OF “ON ARRIVAL BLOCK”</vt:lpstr>
      <vt:lpstr>PRECAUTIONS FOLLOWED</vt:lpstr>
      <vt:lpstr>ALL NECESSARY INVESTIGATIONS AT ONE PLACE </vt:lpstr>
      <vt:lpstr>GOALS OF RESUSCITATION</vt:lpstr>
      <vt:lpstr>CONTRIBUTION TO WORLD LITERATURE</vt:lpstr>
      <vt:lpstr>PowerPoint Presentation</vt:lpstr>
      <vt:lpstr>SURGICAL ARMAMENTARIUM</vt:lpstr>
      <vt:lpstr>INTRAOPERATIVE CT SCAN</vt:lpstr>
      <vt:lpstr>Operating microscopes</vt:lpstr>
      <vt:lpstr>VISUAL 3D IMAGING SURGERY</vt:lpstr>
      <vt:lpstr>Newer Gadgets….</vt:lpstr>
      <vt:lpstr>Ganga skin bank </vt:lpstr>
      <vt:lpstr>BONE TISSUE BANK</vt:lpstr>
      <vt:lpstr>2 D :ANAESTHESIA </vt:lpstr>
      <vt:lpstr>Use of modern gadgets </vt:lpstr>
      <vt:lpstr>Bispectral index</vt:lpstr>
      <vt:lpstr>Motor evoked potentials &amp; somatosensory evoked potentials</vt:lpstr>
      <vt:lpstr>PowerPoint Presentation</vt:lpstr>
      <vt:lpstr>PowerPoint Presentation</vt:lpstr>
      <vt:lpstr>POST OP SERVICES</vt:lpstr>
      <vt:lpstr>Acute Pain Delivery devices</vt:lpstr>
      <vt:lpstr>SITE SPECIFIC PAIN RELIEF</vt:lpstr>
      <vt:lpstr>“ anaesthesiologist as perioperative physician” </vt:lpstr>
      <vt:lpstr>OUTPATIENT DEPARTMENT</vt:lpstr>
      <vt:lpstr>BIOFEEDBACK</vt:lpstr>
      <vt:lpstr>3 D:Physiotherapy and nursing</vt:lpstr>
      <vt:lpstr>PowerPoint Presentation</vt:lpstr>
      <vt:lpstr>Strength of the upper extremity</vt:lpstr>
      <vt:lpstr>PowerPoint Presentation</vt:lpstr>
      <vt:lpstr>Nursing </vt:lpstr>
      <vt:lpstr>Trauma nursing</vt:lpstr>
      <vt:lpstr>Special training for handling equipments</vt:lpstr>
      <vt:lpstr>“One nurse per ward” EXCLUSIVE DIABETIC CARE  </vt:lpstr>
      <vt:lpstr>EMERGENCY AND TRAUMA </vt:lpstr>
      <vt:lpstr> 4 D  :DIETARY</vt:lpstr>
      <vt:lpstr>appropriate plan of nutritional care according to health issues,surgery and individual requirements</vt:lpstr>
      <vt:lpstr>Nutritional assesment</vt:lpstr>
      <vt:lpstr>5 D : ADMINISTRATION</vt:lpstr>
      <vt:lpstr>QUALITY CELL</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HP-PC</dc:creator>
  <cp:lastModifiedBy>HP-PC</cp:lastModifiedBy>
  <cp:revision>107</cp:revision>
  <dcterms:created xsi:type="dcterms:W3CDTF">2016-03-09T20:13:09Z</dcterms:created>
  <dcterms:modified xsi:type="dcterms:W3CDTF">2016-03-19T10:26:32Z</dcterms:modified>
</cp:coreProperties>
</file>