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1" r:id="rId5"/>
    <p:sldId id="262" r:id="rId6"/>
    <p:sldId id="268" r:id="rId7"/>
    <p:sldId id="264" r:id="rId8"/>
    <p:sldId id="265" r:id="rId9"/>
    <p:sldId id="266" r:id="rId10"/>
    <p:sldId id="267"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2" r:id="rId24"/>
    <p:sldId id="283" r:id="rId25"/>
    <p:sldId id="284" r:id="rId26"/>
    <p:sldId id="285" r:id="rId27"/>
    <p:sldId id="286" r:id="rId28"/>
    <p:sldId id="287" r:id="rId29"/>
    <p:sldId id="288" r:id="rId30"/>
    <p:sldId id="289" r:id="rId31"/>
    <p:sldId id="290" r:id="rId32"/>
    <p:sldId id="291"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F1F1AF-26A7-4D84-9880-8704EAF74F25}"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n-US"/>
        </a:p>
      </dgm:t>
    </dgm:pt>
    <dgm:pt modelId="{DFAC00A0-E5C5-42F6-B0C6-6A60916EBBE3}">
      <dgm:prSet phldrT="[Text]"/>
      <dgm:spPr/>
      <dgm:t>
        <a:bodyPr/>
        <a:lstStyle/>
        <a:p>
          <a:r>
            <a:rPr lang="en-US" dirty="0" smtClean="0"/>
            <a:t>Breakdown</a:t>
          </a:r>
          <a:endParaRPr lang="en-US" dirty="0"/>
        </a:p>
      </dgm:t>
    </dgm:pt>
    <dgm:pt modelId="{55359FB7-237A-4E08-B80F-468D491E46AC}" type="parTrans" cxnId="{452AFD32-0CD2-4437-8320-E0685CFFC023}">
      <dgm:prSet/>
      <dgm:spPr/>
      <dgm:t>
        <a:bodyPr/>
        <a:lstStyle/>
        <a:p>
          <a:endParaRPr lang="en-US"/>
        </a:p>
      </dgm:t>
    </dgm:pt>
    <dgm:pt modelId="{F2E3779E-2094-45AE-B595-16A5DDCB9E26}" type="sibTrans" cxnId="{452AFD32-0CD2-4437-8320-E0685CFFC023}">
      <dgm:prSet/>
      <dgm:spPr/>
      <dgm:t>
        <a:bodyPr/>
        <a:lstStyle/>
        <a:p>
          <a:endParaRPr lang="en-US"/>
        </a:p>
      </dgm:t>
    </dgm:pt>
    <dgm:pt modelId="{033117FC-7B63-4ECA-836E-0D7D54197AA4}">
      <dgm:prSet phldrT="[Text]"/>
      <dgm:spPr/>
      <dgm:t>
        <a:bodyPr/>
        <a:lstStyle/>
        <a:p>
          <a:r>
            <a:rPr lang="en-US" dirty="0" smtClean="0"/>
            <a:t>First response</a:t>
          </a:r>
          <a:endParaRPr lang="en-US" dirty="0"/>
        </a:p>
      </dgm:t>
    </dgm:pt>
    <dgm:pt modelId="{20C29DD7-A85C-4E20-B3AC-84845F121806}" type="parTrans" cxnId="{5078E9C7-AE34-470E-A0C4-B9465ECE0D20}">
      <dgm:prSet/>
      <dgm:spPr/>
      <dgm:t>
        <a:bodyPr/>
        <a:lstStyle/>
        <a:p>
          <a:endParaRPr lang="en-US"/>
        </a:p>
      </dgm:t>
    </dgm:pt>
    <dgm:pt modelId="{8446A867-7F87-459E-9D2A-F5D78446594F}" type="sibTrans" cxnId="{5078E9C7-AE34-470E-A0C4-B9465ECE0D20}">
      <dgm:prSet/>
      <dgm:spPr/>
      <dgm:t>
        <a:bodyPr/>
        <a:lstStyle/>
        <a:p>
          <a:endParaRPr lang="en-US"/>
        </a:p>
      </dgm:t>
    </dgm:pt>
    <dgm:pt modelId="{086ADE5B-E024-4866-8FFD-8CDFA09D02B8}">
      <dgm:prSet phldrT="[Text]"/>
      <dgm:spPr/>
      <dgm:t>
        <a:bodyPr/>
        <a:lstStyle/>
        <a:p>
          <a:r>
            <a:rPr lang="en-US" dirty="0" smtClean="0"/>
            <a:t>Repair</a:t>
          </a:r>
          <a:endParaRPr lang="en-US" dirty="0"/>
        </a:p>
      </dgm:t>
    </dgm:pt>
    <dgm:pt modelId="{41F79DBD-3EA4-4494-8896-C401A48D2517}" type="parTrans" cxnId="{12785174-8756-4072-B1B8-0AB877C3424E}">
      <dgm:prSet/>
      <dgm:spPr/>
      <dgm:t>
        <a:bodyPr/>
        <a:lstStyle/>
        <a:p>
          <a:endParaRPr lang="en-US"/>
        </a:p>
      </dgm:t>
    </dgm:pt>
    <dgm:pt modelId="{03CFCC2A-6FC4-453C-8D79-398E1B8D4DE2}" type="sibTrans" cxnId="{12785174-8756-4072-B1B8-0AB877C3424E}">
      <dgm:prSet/>
      <dgm:spPr/>
      <dgm:t>
        <a:bodyPr/>
        <a:lstStyle/>
        <a:p>
          <a:endParaRPr lang="en-US"/>
        </a:p>
      </dgm:t>
    </dgm:pt>
    <dgm:pt modelId="{6624DD84-D067-460D-B0E9-AA9F87CD4E5F}">
      <dgm:prSet/>
      <dgm:spPr/>
      <dgm:t>
        <a:bodyPr/>
        <a:lstStyle/>
        <a:p>
          <a:r>
            <a:rPr lang="en-US" dirty="0" smtClean="0"/>
            <a:t>Validation by user</a:t>
          </a:r>
          <a:endParaRPr lang="en-US" dirty="0"/>
        </a:p>
      </dgm:t>
    </dgm:pt>
    <dgm:pt modelId="{C47CC797-9B2A-494B-B2DE-7F9BFE444CE7}" type="parTrans" cxnId="{7C3D1937-152C-4F7E-A0D6-16B5BF4EBD1C}">
      <dgm:prSet/>
      <dgm:spPr/>
    </dgm:pt>
    <dgm:pt modelId="{0A592299-A5A5-4EBC-9DA1-9C42D35453C6}" type="sibTrans" cxnId="{7C3D1937-152C-4F7E-A0D6-16B5BF4EBD1C}">
      <dgm:prSet/>
      <dgm:spPr/>
    </dgm:pt>
    <dgm:pt modelId="{3BF72DC9-9BAD-400E-BAFE-1EF89FF6A245}" type="pres">
      <dgm:prSet presAssocID="{53F1F1AF-26A7-4D84-9880-8704EAF74F25}" presName="linearFlow" presStyleCnt="0">
        <dgm:presLayoutVars>
          <dgm:resizeHandles val="exact"/>
        </dgm:presLayoutVars>
      </dgm:prSet>
      <dgm:spPr/>
    </dgm:pt>
    <dgm:pt modelId="{49A25124-F4D8-46D8-B472-AD5B7E2B5E9E}" type="pres">
      <dgm:prSet presAssocID="{DFAC00A0-E5C5-42F6-B0C6-6A60916EBBE3}" presName="node" presStyleLbl="node1" presStyleIdx="0" presStyleCnt="4">
        <dgm:presLayoutVars>
          <dgm:bulletEnabled val="1"/>
        </dgm:presLayoutVars>
      </dgm:prSet>
      <dgm:spPr/>
    </dgm:pt>
    <dgm:pt modelId="{8C11135E-6A57-4967-A6FC-A48D0A2F39C0}" type="pres">
      <dgm:prSet presAssocID="{F2E3779E-2094-45AE-B595-16A5DDCB9E26}" presName="sibTrans" presStyleLbl="sibTrans2D1" presStyleIdx="0" presStyleCnt="3"/>
      <dgm:spPr/>
    </dgm:pt>
    <dgm:pt modelId="{2ECAA5A7-5EBC-44C0-8B8C-AB52EDFBBF6A}" type="pres">
      <dgm:prSet presAssocID="{F2E3779E-2094-45AE-B595-16A5DDCB9E26}" presName="connectorText" presStyleLbl="sibTrans2D1" presStyleIdx="0" presStyleCnt="3"/>
      <dgm:spPr/>
    </dgm:pt>
    <dgm:pt modelId="{7F00B93F-D0CC-4EC3-92FF-E30AD9099383}" type="pres">
      <dgm:prSet presAssocID="{033117FC-7B63-4ECA-836E-0D7D54197AA4}" presName="node" presStyleLbl="node1" presStyleIdx="1" presStyleCnt="4">
        <dgm:presLayoutVars>
          <dgm:bulletEnabled val="1"/>
        </dgm:presLayoutVars>
      </dgm:prSet>
      <dgm:spPr/>
    </dgm:pt>
    <dgm:pt modelId="{125353B1-AEF6-4F57-9A96-E278231EE037}" type="pres">
      <dgm:prSet presAssocID="{8446A867-7F87-459E-9D2A-F5D78446594F}" presName="sibTrans" presStyleLbl="sibTrans2D1" presStyleIdx="1" presStyleCnt="3"/>
      <dgm:spPr/>
    </dgm:pt>
    <dgm:pt modelId="{35609CAA-AC8A-4AA2-B494-4D08C932360B}" type="pres">
      <dgm:prSet presAssocID="{8446A867-7F87-459E-9D2A-F5D78446594F}" presName="connectorText" presStyleLbl="sibTrans2D1" presStyleIdx="1" presStyleCnt="3"/>
      <dgm:spPr/>
    </dgm:pt>
    <dgm:pt modelId="{EDA7AC86-5E53-43EB-99F5-60A30A76DFAD}" type="pres">
      <dgm:prSet presAssocID="{086ADE5B-E024-4866-8FFD-8CDFA09D02B8}" presName="node" presStyleLbl="node1" presStyleIdx="2" presStyleCnt="4">
        <dgm:presLayoutVars>
          <dgm:bulletEnabled val="1"/>
        </dgm:presLayoutVars>
      </dgm:prSet>
      <dgm:spPr/>
      <dgm:t>
        <a:bodyPr/>
        <a:lstStyle/>
        <a:p>
          <a:endParaRPr lang="en-US"/>
        </a:p>
      </dgm:t>
    </dgm:pt>
    <dgm:pt modelId="{8098068A-9BDB-4EB2-A122-FCF8EA0C3240}" type="pres">
      <dgm:prSet presAssocID="{03CFCC2A-6FC4-453C-8D79-398E1B8D4DE2}" presName="sibTrans" presStyleLbl="sibTrans2D1" presStyleIdx="2" presStyleCnt="3"/>
      <dgm:spPr/>
    </dgm:pt>
    <dgm:pt modelId="{BA33D333-D9C7-48D4-AB06-477B418D2B64}" type="pres">
      <dgm:prSet presAssocID="{03CFCC2A-6FC4-453C-8D79-398E1B8D4DE2}" presName="connectorText" presStyleLbl="sibTrans2D1" presStyleIdx="2" presStyleCnt="3"/>
      <dgm:spPr/>
    </dgm:pt>
    <dgm:pt modelId="{C6737C0B-E488-4C95-AD13-C469AA6EFA2A}" type="pres">
      <dgm:prSet presAssocID="{6624DD84-D067-460D-B0E9-AA9F87CD4E5F}" presName="node" presStyleLbl="node1" presStyleIdx="3" presStyleCnt="4">
        <dgm:presLayoutVars>
          <dgm:bulletEnabled val="1"/>
        </dgm:presLayoutVars>
      </dgm:prSet>
      <dgm:spPr/>
    </dgm:pt>
  </dgm:ptLst>
  <dgm:cxnLst>
    <dgm:cxn modelId="{8F91151F-9A64-483B-9F77-24DC657D4A9F}" type="presOf" srcId="{8446A867-7F87-459E-9D2A-F5D78446594F}" destId="{35609CAA-AC8A-4AA2-B494-4D08C932360B}" srcOrd="1" destOrd="0" presId="urn:microsoft.com/office/officeart/2005/8/layout/process2"/>
    <dgm:cxn modelId="{238AB6D8-624E-496C-A1AC-9485ED748DB0}" type="presOf" srcId="{086ADE5B-E024-4866-8FFD-8CDFA09D02B8}" destId="{EDA7AC86-5E53-43EB-99F5-60A30A76DFAD}" srcOrd="0" destOrd="0" presId="urn:microsoft.com/office/officeart/2005/8/layout/process2"/>
    <dgm:cxn modelId="{5078E9C7-AE34-470E-A0C4-B9465ECE0D20}" srcId="{53F1F1AF-26A7-4D84-9880-8704EAF74F25}" destId="{033117FC-7B63-4ECA-836E-0D7D54197AA4}" srcOrd="1" destOrd="0" parTransId="{20C29DD7-A85C-4E20-B3AC-84845F121806}" sibTransId="{8446A867-7F87-459E-9D2A-F5D78446594F}"/>
    <dgm:cxn modelId="{F2386BDF-ADF8-474D-AAFC-C70EE8FC1F9E}" type="presOf" srcId="{03CFCC2A-6FC4-453C-8D79-398E1B8D4DE2}" destId="{BA33D333-D9C7-48D4-AB06-477B418D2B64}" srcOrd="1" destOrd="0" presId="urn:microsoft.com/office/officeart/2005/8/layout/process2"/>
    <dgm:cxn modelId="{4A897463-68D9-45FA-8D06-A60880666AFF}" type="presOf" srcId="{DFAC00A0-E5C5-42F6-B0C6-6A60916EBBE3}" destId="{49A25124-F4D8-46D8-B472-AD5B7E2B5E9E}" srcOrd="0" destOrd="0" presId="urn:microsoft.com/office/officeart/2005/8/layout/process2"/>
    <dgm:cxn modelId="{DDE6118C-2E96-48D5-998E-A24CF1D3B48D}" type="presOf" srcId="{03CFCC2A-6FC4-453C-8D79-398E1B8D4DE2}" destId="{8098068A-9BDB-4EB2-A122-FCF8EA0C3240}" srcOrd="0" destOrd="0" presId="urn:microsoft.com/office/officeart/2005/8/layout/process2"/>
    <dgm:cxn modelId="{16C5330C-B595-4623-ACA9-63D689E56FBE}" type="presOf" srcId="{8446A867-7F87-459E-9D2A-F5D78446594F}" destId="{125353B1-AEF6-4F57-9A96-E278231EE037}" srcOrd="0" destOrd="0" presId="urn:microsoft.com/office/officeart/2005/8/layout/process2"/>
    <dgm:cxn modelId="{7C3D1937-152C-4F7E-A0D6-16B5BF4EBD1C}" srcId="{53F1F1AF-26A7-4D84-9880-8704EAF74F25}" destId="{6624DD84-D067-460D-B0E9-AA9F87CD4E5F}" srcOrd="3" destOrd="0" parTransId="{C47CC797-9B2A-494B-B2DE-7F9BFE444CE7}" sibTransId="{0A592299-A5A5-4EBC-9DA1-9C42D35453C6}"/>
    <dgm:cxn modelId="{673538A3-B09F-4434-B737-A6A3562E54F5}" type="presOf" srcId="{F2E3779E-2094-45AE-B595-16A5DDCB9E26}" destId="{2ECAA5A7-5EBC-44C0-8B8C-AB52EDFBBF6A}" srcOrd="1" destOrd="0" presId="urn:microsoft.com/office/officeart/2005/8/layout/process2"/>
    <dgm:cxn modelId="{3F1872EF-346C-4C1B-B5B3-89DEFF9A2E38}" type="presOf" srcId="{53F1F1AF-26A7-4D84-9880-8704EAF74F25}" destId="{3BF72DC9-9BAD-400E-BAFE-1EF89FF6A245}" srcOrd="0" destOrd="0" presId="urn:microsoft.com/office/officeart/2005/8/layout/process2"/>
    <dgm:cxn modelId="{32AA6661-BBE5-4673-A9DD-388F82ECFC19}" type="presOf" srcId="{F2E3779E-2094-45AE-B595-16A5DDCB9E26}" destId="{8C11135E-6A57-4967-A6FC-A48D0A2F39C0}" srcOrd="0" destOrd="0" presId="urn:microsoft.com/office/officeart/2005/8/layout/process2"/>
    <dgm:cxn modelId="{452AFD32-0CD2-4437-8320-E0685CFFC023}" srcId="{53F1F1AF-26A7-4D84-9880-8704EAF74F25}" destId="{DFAC00A0-E5C5-42F6-B0C6-6A60916EBBE3}" srcOrd="0" destOrd="0" parTransId="{55359FB7-237A-4E08-B80F-468D491E46AC}" sibTransId="{F2E3779E-2094-45AE-B595-16A5DDCB9E26}"/>
    <dgm:cxn modelId="{EA1EBCEA-8E6A-4665-A0C4-4B214B67CC0A}" type="presOf" srcId="{6624DD84-D067-460D-B0E9-AA9F87CD4E5F}" destId="{C6737C0B-E488-4C95-AD13-C469AA6EFA2A}" srcOrd="0" destOrd="0" presId="urn:microsoft.com/office/officeart/2005/8/layout/process2"/>
    <dgm:cxn modelId="{12785174-8756-4072-B1B8-0AB877C3424E}" srcId="{53F1F1AF-26A7-4D84-9880-8704EAF74F25}" destId="{086ADE5B-E024-4866-8FFD-8CDFA09D02B8}" srcOrd="2" destOrd="0" parTransId="{41F79DBD-3EA4-4494-8896-C401A48D2517}" sibTransId="{03CFCC2A-6FC4-453C-8D79-398E1B8D4DE2}"/>
    <dgm:cxn modelId="{E178C4B1-56B4-4C07-B885-E12C733FD276}" type="presOf" srcId="{033117FC-7B63-4ECA-836E-0D7D54197AA4}" destId="{7F00B93F-D0CC-4EC3-92FF-E30AD9099383}" srcOrd="0" destOrd="0" presId="urn:microsoft.com/office/officeart/2005/8/layout/process2"/>
    <dgm:cxn modelId="{FAE4A2FB-0F0F-4CC2-8A93-630D1A7A2703}" type="presParOf" srcId="{3BF72DC9-9BAD-400E-BAFE-1EF89FF6A245}" destId="{49A25124-F4D8-46D8-B472-AD5B7E2B5E9E}" srcOrd="0" destOrd="0" presId="urn:microsoft.com/office/officeart/2005/8/layout/process2"/>
    <dgm:cxn modelId="{3EDDFD2A-3306-4A29-96D1-26403E481ECE}" type="presParOf" srcId="{3BF72DC9-9BAD-400E-BAFE-1EF89FF6A245}" destId="{8C11135E-6A57-4967-A6FC-A48D0A2F39C0}" srcOrd="1" destOrd="0" presId="urn:microsoft.com/office/officeart/2005/8/layout/process2"/>
    <dgm:cxn modelId="{6EC53D4F-927C-449D-9B67-1B125008319B}" type="presParOf" srcId="{8C11135E-6A57-4967-A6FC-A48D0A2F39C0}" destId="{2ECAA5A7-5EBC-44C0-8B8C-AB52EDFBBF6A}" srcOrd="0" destOrd="0" presId="urn:microsoft.com/office/officeart/2005/8/layout/process2"/>
    <dgm:cxn modelId="{0B04E857-0960-4BD6-A101-6F047CB8D00A}" type="presParOf" srcId="{3BF72DC9-9BAD-400E-BAFE-1EF89FF6A245}" destId="{7F00B93F-D0CC-4EC3-92FF-E30AD9099383}" srcOrd="2" destOrd="0" presId="urn:microsoft.com/office/officeart/2005/8/layout/process2"/>
    <dgm:cxn modelId="{7A666977-108C-4EF1-B340-56E9667C06D9}" type="presParOf" srcId="{3BF72DC9-9BAD-400E-BAFE-1EF89FF6A245}" destId="{125353B1-AEF6-4F57-9A96-E278231EE037}" srcOrd="3" destOrd="0" presId="urn:microsoft.com/office/officeart/2005/8/layout/process2"/>
    <dgm:cxn modelId="{944F670E-2239-41E7-9130-E39AFE3FF43E}" type="presParOf" srcId="{125353B1-AEF6-4F57-9A96-E278231EE037}" destId="{35609CAA-AC8A-4AA2-B494-4D08C932360B}" srcOrd="0" destOrd="0" presId="urn:microsoft.com/office/officeart/2005/8/layout/process2"/>
    <dgm:cxn modelId="{AB147222-6EBB-4FEA-BA62-19B3652D30B3}" type="presParOf" srcId="{3BF72DC9-9BAD-400E-BAFE-1EF89FF6A245}" destId="{EDA7AC86-5E53-43EB-99F5-60A30A76DFAD}" srcOrd="4" destOrd="0" presId="urn:microsoft.com/office/officeart/2005/8/layout/process2"/>
    <dgm:cxn modelId="{4768FB07-9BD4-42A5-9330-E936117016FD}" type="presParOf" srcId="{3BF72DC9-9BAD-400E-BAFE-1EF89FF6A245}" destId="{8098068A-9BDB-4EB2-A122-FCF8EA0C3240}" srcOrd="5" destOrd="0" presId="urn:microsoft.com/office/officeart/2005/8/layout/process2"/>
    <dgm:cxn modelId="{E82D9827-5B8B-407A-A851-BDC5E43AAE71}" type="presParOf" srcId="{8098068A-9BDB-4EB2-A122-FCF8EA0C3240}" destId="{BA33D333-D9C7-48D4-AB06-477B418D2B64}" srcOrd="0" destOrd="0" presId="urn:microsoft.com/office/officeart/2005/8/layout/process2"/>
    <dgm:cxn modelId="{A5FCDDD2-BDBF-4CB4-B930-A6E8611F759D}" type="presParOf" srcId="{3BF72DC9-9BAD-400E-BAFE-1EF89FF6A245}" destId="{C6737C0B-E488-4C95-AD13-C469AA6EFA2A}" srcOrd="6" destOrd="0" presId="urn:microsoft.com/office/officeart/2005/8/layout/process2"/>
  </dgm:cxnLst>
  <dgm:bg/>
  <dgm:whole/>
</dgm:dataModel>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D60FE7B-13FF-4DE8-B2A8-EC90EB918323}" type="datetimeFigureOut">
              <a:rPr lang="en-US" smtClean="0"/>
              <a:t>3/20/2016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09F5FA-DD4F-4C65-B4DB-9E8D728910D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60FE7B-13FF-4DE8-B2A8-EC90EB918323}" type="datetimeFigureOut">
              <a:rPr lang="en-US" smtClean="0"/>
              <a:t>3/20/2016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09F5FA-DD4F-4C65-B4DB-9E8D728910D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60FE7B-13FF-4DE8-B2A8-EC90EB918323}" type="datetimeFigureOut">
              <a:rPr lang="en-US" smtClean="0"/>
              <a:t>3/20/2016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09F5FA-DD4F-4C65-B4DB-9E8D728910D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60FE7B-13FF-4DE8-B2A8-EC90EB918323}" type="datetimeFigureOut">
              <a:rPr lang="en-US" smtClean="0"/>
              <a:t>3/20/2016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09F5FA-DD4F-4C65-B4DB-9E8D728910D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60FE7B-13FF-4DE8-B2A8-EC90EB918323}" type="datetimeFigureOut">
              <a:rPr lang="en-US" smtClean="0"/>
              <a:t>3/20/2016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09F5FA-DD4F-4C65-B4DB-9E8D728910D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D60FE7B-13FF-4DE8-B2A8-EC90EB918323}" type="datetimeFigureOut">
              <a:rPr lang="en-US" smtClean="0"/>
              <a:t>3/20/2016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09F5FA-DD4F-4C65-B4DB-9E8D728910D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D60FE7B-13FF-4DE8-B2A8-EC90EB918323}" type="datetimeFigureOut">
              <a:rPr lang="en-US" smtClean="0"/>
              <a:t>3/20/2016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09F5FA-DD4F-4C65-B4DB-9E8D728910D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D60FE7B-13FF-4DE8-B2A8-EC90EB918323}" type="datetimeFigureOut">
              <a:rPr lang="en-US" smtClean="0"/>
              <a:t>3/20/2016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09F5FA-DD4F-4C65-B4DB-9E8D728910D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60FE7B-13FF-4DE8-B2A8-EC90EB918323}" type="datetimeFigureOut">
              <a:rPr lang="en-US" smtClean="0"/>
              <a:t>3/20/2016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09F5FA-DD4F-4C65-B4DB-9E8D728910D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60FE7B-13FF-4DE8-B2A8-EC90EB918323}" type="datetimeFigureOut">
              <a:rPr lang="en-US" smtClean="0"/>
              <a:t>3/20/2016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09F5FA-DD4F-4C65-B4DB-9E8D728910D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60FE7B-13FF-4DE8-B2A8-EC90EB918323}" type="datetimeFigureOut">
              <a:rPr lang="en-US" smtClean="0"/>
              <a:t>3/20/2016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09F5FA-DD4F-4C65-B4DB-9E8D728910D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60FE7B-13FF-4DE8-B2A8-EC90EB918323}" type="datetimeFigureOut">
              <a:rPr lang="en-US" smtClean="0"/>
              <a:t>3/20/2016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09F5FA-DD4F-4C65-B4DB-9E8D728910DD}"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Key Changes in Management Centered Standards</a:t>
            </a:r>
            <a:endParaRPr lang="en-US" dirty="0"/>
          </a:p>
        </p:txBody>
      </p:sp>
      <p:sp>
        <p:nvSpPr>
          <p:cNvPr id="3" name="Subtitle 2"/>
          <p:cNvSpPr>
            <a:spLocks noGrp="1"/>
          </p:cNvSpPr>
          <p:nvPr>
            <p:ph type="subTitle" idx="1"/>
          </p:nvPr>
        </p:nvSpPr>
        <p:spPr/>
        <p:txBody>
          <a:bodyPr/>
          <a:lstStyle/>
          <a:p>
            <a:r>
              <a:rPr lang="en-US" dirty="0" smtClean="0"/>
              <a:t>Dr. Badari Datta</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 us learn from “other’s mistake”</a:t>
            </a:r>
            <a:endParaRPr lang="en-US" dirty="0"/>
          </a:p>
        </p:txBody>
      </p:sp>
      <p:sp>
        <p:nvSpPr>
          <p:cNvPr id="3" name="Content Placeholder 2"/>
          <p:cNvSpPr>
            <a:spLocks noGrp="1"/>
          </p:cNvSpPr>
          <p:nvPr>
            <p:ph idx="1"/>
          </p:nvPr>
        </p:nvSpPr>
        <p:spPr/>
        <p:txBody>
          <a:bodyPr/>
          <a:lstStyle/>
          <a:p>
            <a:pPr lvl="0">
              <a:buNone/>
            </a:pPr>
            <a:r>
              <a:rPr lang="en-GB" b="1" i="1" dirty="0" smtClean="0">
                <a:solidFill>
                  <a:srgbClr val="FF0000"/>
                </a:solidFill>
              </a:rPr>
              <a:t>	The </a:t>
            </a:r>
            <a:r>
              <a:rPr lang="en-GB" b="1" i="1" dirty="0">
                <a:solidFill>
                  <a:srgbClr val="FF0000"/>
                </a:solidFill>
              </a:rPr>
              <a:t>organization shall have a process for </a:t>
            </a:r>
            <a:r>
              <a:rPr lang="en-GB" b="1" i="1" dirty="0">
                <a:solidFill>
                  <a:srgbClr val="FFFF00"/>
                </a:solidFill>
              </a:rPr>
              <a:t>informing</a:t>
            </a:r>
            <a:r>
              <a:rPr lang="en-GB" b="1" i="1" dirty="0">
                <a:solidFill>
                  <a:srgbClr val="FF0000"/>
                </a:solidFill>
              </a:rPr>
              <a:t> </a:t>
            </a:r>
            <a:r>
              <a:rPr lang="en-GB" b="1" i="1" dirty="0">
                <a:solidFill>
                  <a:srgbClr val="FFFF00"/>
                </a:solidFill>
              </a:rPr>
              <a:t>various stakeholders </a:t>
            </a:r>
            <a:r>
              <a:rPr lang="en-GB" b="1" i="1" dirty="0">
                <a:solidFill>
                  <a:srgbClr val="FF0000"/>
                </a:solidFill>
              </a:rPr>
              <a:t>in case of a </a:t>
            </a:r>
            <a:r>
              <a:rPr lang="en-GB" b="1" i="1" dirty="0">
                <a:solidFill>
                  <a:srgbClr val="FFFF00"/>
                </a:solidFill>
              </a:rPr>
              <a:t>near miss / adverse event</a:t>
            </a:r>
            <a:r>
              <a:rPr lang="en-GB" b="1" i="1" dirty="0">
                <a:solidFill>
                  <a:srgbClr val="FF0000"/>
                </a:solidFill>
              </a:rPr>
              <a:t>.</a:t>
            </a:r>
            <a:endParaRPr lang="en-IN" b="1" i="1" dirty="0">
              <a:solidFill>
                <a:srgbClr val="FF0000"/>
              </a:solidFill>
            </a:endParaRP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2"/>
          <p:cNvSpPr>
            <a:spLocks noGrp="1" noChangeArrowheads="1"/>
          </p:cNvSpPr>
          <p:nvPr>
            <p:ph type="title"/>
          </p:nvPr>
        </p:nvSpPr>
        <p:spPr>
          <a:xfrm>
            <a:off x="304800" y="228600"/>
            <a:ext cx="8458200" cy="1295400"/>
          </a:xfrm>
        </p:spPr>
        <p:txBody>
          <a:bodyPr rtlCol="0">
            <a:normAutofit fontScale="90000"/>
          </a:bodyPr>
          <a:lstStyle/>
          <a:p>
            <a:pPr eaLnBrk="1" fontAlgn="auto" hangingPunct="1">
              <a:spcAft>
                <a:spcPts val="0"/>
              </a:spcAft>
              <a:defRPr/>
            </a:pPr>
            <a:r>
              <a:rPr lang="en-US" dirty="0" smtClean="0">
                <a:solidFill>
                  <a:schemeClr val="tx1"/>
                </a:solidFill>
              </a:rPr>
              <a:t>Section II:</a:t>
            </a:r>
            <a:br>
              <a:rPr lang="en-US" dirty="0" smtClean="0">
                <a:solidFill>
                  <a:schemeClr val="tx1"/>
                </a:solidFill>
              </a:rPr>
            </a:br>
            <a:r>
              <a:rPr lang="en-US" altLang="en-US" dirty="0" smtClean="0">
                <a:solidFill>
                  <a:schemeClr val="tx1"/>
                </a:solidFill>
              </a:rPr>
              <a:t>Management Centered Standards</a:t>
            </a:r>
            <a:endParaRPr lang="en-US" dirty="0" smtClean="0">
              <a:solidFill>
                <a:schemeClr val="tx1"/>
              </a:solidFill>
            </a:endParaRPr>
          </a:p>
        </p:txBody>
      </p:sp>
      <p:graphicFrame>
        <p:nvGraphicFramePr>
          <p:cNvPr id="10243" name="Group 3"/>
          <p:cNvGraphicFramePr>
            <a:graphicFrameLocks noGrp="1"/>
          </p:cNvGraphicFramePr>
          <p:nvPr>
            <p:ph idx="1"/>
          </p:nvPr>
        </p:nvGraphicFramePr>
        <p:xfrm>
          <a:off x="381000" y="2757488"/>
          <a:ext cx="8458200" cy="1890712"/>
        </p:xfrm>
        <a:graphic>
          <a:graphicData uri="http://schemas.openxmlformats.org/drawingml/2006/table">
            <a:tbl>
              <a:tblPr/>
              <a:tblGrid>
                <a:gridCol w="5186633"/>
                <a:gridCol w="1675681"/>
                <a:gridCol w="1595886"/>
              </a:tblGrid>
              <a:tr h="9451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marT="45752" marB="4575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3</a:t>
                      </a:r>
                      <a:r>
                        <a:rPr kumimoji="0" lang="en-US" sz="2800" b="1" i="0" u="none" strike="noStrike" cap="none" normalizeH="0" baseline="30000" dirty="0" smtClean="0">
                          <a:ln>
                            <a:noFill/>
                          </a:ln>
                          <a:solidFill>
                            <a:schemeClr val="tx1"/>
                          </a:solidFill>
                          <a:effectLst/>
                          <a:latin typeface="Arial" charset="0"/>
                        </a:rPr>
                        <a:t>rd</a:t>
                      </a:r>
                      <a:r>
                        <a:rPr kumimoji="0" lang="en-US" sz="2800" b="1" i="0" u="none" strike="noStrike" cap="none" normalizeH="0" baseline="0" dirty="0" smtClean="0">
                          <a:ln>
                            <a:noFill/>
                          </a:ln>
                          <a:solidFill>
                            <a:schemeClr val="tx1"/>
                          </a:solidFill>
                          <a:effectLst/>
                          <a:latin typeface="Arial" charset="0"/>
                        </a:rPr>
                        <a:t> edition</a:t>
                      </a:r>
                    </a:p>
                  </a:txBody>
                  <a:tcPr marT="45752" marB="4575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4</a:t>
                      </a:r>
                      <a:r>
                        <a:rPr kumimoji="0" lang="en-US" sz="2800" b="1" i="0" u="none" strike="noStrike" cap="none" normalizeH="0" baseline="30000" dirty="0" smtClean="0">
                          <a:ln>
                            <a:noFill/>
                          </a:ln>
                          <a:solidFill>
                            <a:schemeClr val="tx1"/>
                          </a:solidFill>
                          <a:effectLst/>
                          <a:latin typeface="Arial" charset="0"/>
                        </a:rPr>
                        <a:t>th</a:t>
                      </a:r>
                      <a:r>
                        <a:rPr kumimoji="0" lang="en-US" sz="2800" b="1" i="0" u="none" strike="noStrike" cap="none" normalizeH="0" baseline="0" dirty="0" smtClean="0">
                          <a:ln>
                            <a:noFill/>
                          </a:ln>
                          <a:solidFill>
                            <a:schemeClr val="tx1"/>
                          </a:solidFill>
                          <a:effectLst/>
                          <a:latin typeface="Arial" charset="0"/>
                        </a:rPr>
                        <a:t> edition </a:t>
                      </a:r>
                    </a:p>
                  </a:txBody>
                  <a:tcPr marT="45752" marB="4575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5541">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2800" b="1" i="0" u="none" strike="noStrike" kern="1200" cap="none" normalizeH="0" baseline="0" dirty="0" smtClean="0">
                          <a:ln>
                            <a:noFill/>
                          </a:ln>
                          <a:solidFill>
                            <a:schemeClr val="tx1"/>
                          </a:solidFill>
                          <a:effectLst/>
                          <a:latin typeface="Arial" charset="0"/>
                          <a:ea typeface="+mn-ea"/>
                          <a:cs typeface="+mn-cs"/>
                        </a:rPr>
                        <a:t>Responsibilities of Management </a:t>
                      </a:r>
                      <a:r>
                        <a:rPr kumimoji="0" lang="en-US" sz="2800" b="1" i="0" u="none" strike="noStrike" cap="none" normalizeH="0" baseline="0" dirty="0" smtClean="0">
                          <a:ln>
                            <a:noFill/>
                          </a:ln>
                          <a:solidFill>
                            <a:schemeClr val="tx1"/>
                          </a:solidFill>
                          <a:effectLst/>
                          <a:latin typeface="Arial" charset="0"/>
                        </a:rPr>
                        <a:t>(ROM)</a:t>
                      </a:r>
                    </a:p>
                  </a:txBody>
                  <a:tcPr marT="45752" marB="4575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6/38</a:t>
                      </a:r>
                    </a:p>
                  </a:txBody>
                  <a:tcPr marT="45752" marB="4575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6/39</a:t>
                      </a:r>
                    </a:p>
                  </a:txBody>
                  <a:tcPr marT="45752" marB="4575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27665" name="Picture 2" descr="http://www.gangahospital.com/images/innernabhlogo.jpg"/>
          <p:cNvPicPr>
            <a:picLocks noChangeAspect="1" noChangeArrowheads="1"/>
          </p:cNvPicPr>
          <p:nvPr/>
        </p:nvPicPr>
        <p:blipFill>
          <a:blip r:embed="rId2" cstate="print"/>
          <a:srcRect/>
          <a:stretch>
            <a:fillRect/>
          </a:stretch>
        </p:blipFill>
        <p:spPr bwMode="auto">
          <a:xfrm>
            <a:off x="8610600" y="6218238"/>
            <a:ext cx="533400" cy="639762"/>
          </a:xfrm>
          <a:prstGeom prst="rect">
            <a:avLst/>
          </a:prstGeom>
          <a:noFill/>
          <a:ln w="9525">
            <a:noFill/>
            <a:miter lim="800000"/>
            <a:headEnd/>
            <a:tailEnd/>
          </a:ln>
        </p:spPr>
      </p:pic>
      <p:sp>
        <p:nvSpPr>
          <p:cNvPr id="7" name="Footer Placeholder 1"/>
          <p:cNvSpPr txBox="1">
            <a:spLocks/>
          </p:cNvSpPr>
          <p:nvPr/>
        </p:nvSpPr>
        <p:spPr>
          <a:xfrm>
            <a:off x="2057400" y="6492875"/>
            <a:ext cx="4724400" cy="365125"/>
          </a:xfrm>
          <a:prstGeom prst="rect">
            <a:avLst/>
          </a:prstGeom>
        </p:spPr>
        <p:txBody>
          <a:bodyPr anchor="ctr"/>
          <a:lstStyle/>
          <a:p>
            <a:pPr algn="ctr" eaLnBrk="1" fontAlgn="auto" hangingPunct="1">
              <a:spcBef>
                <a:spcPts val="0"/>
              </a:spcBef>
              <a:spcAft>
                <a:spcPts val="0"/>
              </a:spcAft>
              <a:defRPr/>
            </a:pPr>
            <a:r>
              <a:rPr lang="en-US" sz="1200">
                <a:solidFill>
                  <a:sysClr val="windowText" lastClr="000000"/>
                </a:solidFill>
                <a:latin typeface="Calibri"/>
                <a:cs typeface="+mn-cs"/>
              </a:rPr>
              <a:t>National Accreditation Board for Hospitals and Health Care Providers</a:t>
            </a:r>
            <a:endParaRPr lang="en-US" sz="1200" dirty="0">
              <a:solidFill>
                <a:sysClr val="windowText" lastClr="000000"/>
              </a:solidFill>
              <a:latin typeface="Calibri"/>
              <a:cs typeface="+mn-cs"/>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NABH is not a “Regulatory body”</a:t>
            </a:r>
            <a:endParaRPr lang="en-US" dirty="0"/>
          </a:p>
        </p:txBody>
      </p:sp>
      <p:sp>
        <p:nvSpPr>
          <p:cNvPr id="3" name="Content Placeholder 2"/>
          <p:cNvSpPr>
            <a:spLocks noGrp="1"/>
          </p:cNvSpPr>
          <p:nvPr>
            <p:ph idx="1"/>
          </p:nvPr>
        </p:nvSpPr>
        <p:spPr/>
        <p:txBody>
          <a:bodyPr>
            <a:normAutofit fontScale="77500" lnSpcReduction="20000"/>
          </a:bodyPr>
          <a:lstStyle/>
          <a:p>
            <a:pPr lvl="0"/>
            <a:r>
              <a:rPr lang="en-GB" dirty="0">
                <a:solidFill>
                  <a:schemeClr val="dk1"/>
                </a:solidFill>
              </a:rPr>
              <a:t>The management is conversant with the applicable laws and regulations and </a:t>
            </a:r>
            <a:r>
              <a:rPr lang="en-GB" b="1" i="1" dirty="0">
                <a:solidFill>
                  <a:srgbClr val="FF0000"/>
                </a:solidFill>
              </a:rPr>
              <a:t>undertakes the responsibility to adhere to the same.</a:t>
            </a:r>
            <a:endParaRPr lang="en-IN" b="1" i="1" dirty="0">
              <a:solidFill>
                <a:srgbClr val="FF0000"/>
              </a:solidFill>
            </a:endParaRPr>
          </a:p>
          <a:p>
            <a:r>
              <a:rPr lang="en-GB" b="1" i="1" dirty="0">
                <a:solidFill>
                  <a:schemeClr val="dk1"/>
                </a:solidFill>
              </a:rPr>
              <a:t>	</a:t>
            </a:r>
          </a:p>
          <a:p>
            <a:r>
              <a:rPr lang="en-GB" b="1" i="1" dirty="0">
                <a:solidFill>
                  <a:schemeClr val="dk1"/>
                </a:solidFill>
              </a:rPr>
              <a:t>Interpretation:</a:t>
            </a:r>
            <a:r>
              <a:rPr lang="en-GB" dirty="0">
                <a:solidFill>
                  <a:schemeClr val="dk1"/>
                </a:solidFill>
              </a:rPr>
              <a:t> </a:t>
            </a:r>
            <a:r>
              <a:rPr lang="en-GB" b="1" i="1" dirty="0">
                <a:solidFill>
                  <a:srgbClr val="FF0000"/>
                </a:solidFill>
              </a:rPr>
              <a:t>The management of the hospital is conversant with the different statutory requirements as per the scope of services and ensures to adhere to the same. The hospital conducts its functioning as a duly permitted legal entity in accordance with the relevant registering authority(s). The Head of the hospital gives an </a:t>
            </a:r>
            <a:r>
              <a:rPr lang="en-GB" b="1" i="1" dirty="0">
                <a:solidFill>
                  <a:srgbClr val="FFFF00"/>
                </a:solidFill>
              </a:rPr>
              <a:t>undertaking in a standardised format </a:t>
            </a:r>
            <a:r>
              <a:rPr lang="en-GB" b="1" i="1" dirty="0">
                <a:solidFill>
                  <a:srgbClr val="FF0000"/>
                </a:solidFill>
              </a:rPr>
              <a:t>that he/she is conversant with the applicable laws and regulations and has adhered to the same. </a:t>
            </a:r>
            <a:endParaRPr lang="en-IN" b="1" i="1" dirty="0">
              <a:solidFill>
                <a:srgbClr val="FF0000"/>
              </a:solidFill>
            </a:endParaRP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But No compromise on “Patient or employee safety”</a:t>
            </a:r>
            <a:endParaRPr lang="en-US" dirty="0"/>
          </a:p>
        </p:txBody>
      </p:sp>
      <p:sp>
        <p:nvSpPr>
          <p:cNvPr id="3" name="Content Placeholder 2"/>
          <p:cNvSpPr>
            <a:spLocks noGrp="1"/>
          </p:cNvSpPr>
          <p:nvPr>
            <p:ph idx="1"/>
          </p:nvPr>
        </p:nvSpPr>
        <p:spPr/>
        <p:txBody>
          <a:bodyPr>
            <a:normAutofit fontScale="70000" lnSpcReduction="20000"/>
          </a:bodyPr>
          <a:lstStyle/>
          <a:p>
            <a:pPr lvl="0"/>
            <a:r>
              <a:rPr lang="en-GB" b="1" dirty="0">
                <a:solidFill>
                  <a:srgbClr val="FF0000"/>
                </a:solidFill>
              </a:rPr>
              <a:t>The management ensures that the policies and procedures pertaining </a:t>
            </a:r>
            <a:r>
              <a:rPr lang="en-GB" b="1" dirty="0">
                <a:solidFill>
                  <a:srgbClr val="FFFF00"/>
                </a:solidFill>
              </a:rPr>
              <a:t>to patient care are in compliance with the prevailing laws,  regulations and notifications</a:t>
            </a:r>
            <a:r>
              <a:rPr lang="en-GB" b="1" dirty="0">
                <a:solidFill>
                  <a:srgbClr val="FF0000"/>
                </a:solidFill>
              </a:rPr>
              <a:t>.</a:t>
            </a:r>
            <a:endParaRPr lang="en-IN" b="1" dirty="0">
              <a:solidFill>
                <a:srgbClr val="FF0000"/>
              </a:solidFill>
            </a:endParaRPr>
          </a:p>
          <a:p>
            <a:r>
              <a:rPr lang="en-GB" b="1" i="1" dirty="0">
                <a:solidFill>
                  <a:srgbClr val="FF0000"/>
                </a:solidFill>
              </a:rPr>
              <a:t>	</a:t>
            </a:r>
          </a:p>
          <a:p>
            <a:r>
              <a:rPr lang="en-GB" b="1" i="1" dirty="0">
                <a:solidFill>
                  <a:srgbClr val="FF0000"/>
                </a:solidFill>
              </a:rPr>
              <a:t>Interpretation: These include implementation and adherence to the requirements related to Biomedical waste management rules, </a:t>
            </a:r>
            <a:r>
              <a:rPr lang="en-GB" b="1" i="1" dirty="0">
                <a:solidFill>
                  <a:srgbClr val="FFFF00"/>
                </a:solidFill>
              </a:rPr>
              <a:t>AERB requirements, PCPNDT Act , MTP Act, Drug And Cosmetic Act and Narcotics Drugs and Psychotropic Substances Act, Blood bank requirements and Transplantation of Human Organs and Tissues Rules, Code of Medical Ethics, etc. </a:t>
            </a:r>
            <a:endParaRPr lang="en-IN" b="1" i="1" dirty="0">
              <a:solidFill>
                <a:srgbClr val="FFFF00"/>
              </a:solidFill>
            </a:endParaRPr>
          </a:p>
          <a:p>
            <a:r>
              <a:rPr lang="en-GB" b="1" i="1" dirty="0">
                <a:solidFill>
                  <a:srgbClr val="FF0000"/>
                </a:solidFill>
              </a:rPr>
              <a:t>Examples of notifications: guidelines and protocols for medico legal care of victims/survivors of Sexual Violence. (</a:t>
            </a:r>
            <a:r>
              <a:rPr lang="en-GB" b="1" i="1" dirty="0" err="1">
                <a:solidFill>
                  <a:srgbClr val="FF0000"/>
                </a:solidFill>
              </a:rPr>
              <a:t>MoHFW</a:t>
            </a:r>
            <a:r>
              <a:rPr lang="en-GB" b="1" i="1" dirty="0">
                <a:solidFill>
                  <a:srgbClr val="FF0000"/>
                </a:solidFill>
              </a:rPr>
              <a:t>)</a:t>
            </a:r>
            <a:endParaRPr lang="en-IN" b="1" i="1" dirty="0">
              <a:solidFill>
                <a:srgbClr val="FF0000"/>
              </a:solidFill>
            </a:endParaRP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major changes in ROM</a:t>
            </a:r>
            <a:endParaRPr lang="en-US" dirty="0"/>
          </a:p>
        </p:txBody>
      </p:sp>
      <p:sp>
        <p:nvSpPr>
          <p:cNvPr id="3" name="Content Placeholder 2"/>
          <p:cNvSpPr>
            <a:spLocks noGrp="1"/>
          </p:cNvSpPr>
          <p:nvPr>
            <p:ph idx="1"/>
          </p:nvPr>
        </p:nvSpPr>
        <p:spPr/>
        <p:txBody>
          <a:bodyPr/>
          <a:lstStyle/>
          <a:p>
            <a:r>
              <a:rPr lang="en-US" dirty="0" smtClean="0"/>
              <a:t>Reports of quality and safety committee are shared by management: funds and resources for CAPA</a:t>
            </a:r>
          </a:p>
          <a:p>
            <a:r>
              <a:rPr lang="en-US" dirty="0" smtClean="0"/>
              <a:t>Awareness of National Public Health Programs and supports the same</a:t>
            </a:r>
          </a:p>
          <a:p>
            <a:r>
              <a:rPr lang="en-US" dirty="0" smtClean="0"/>
              <a:t>Strategic and operational plans are based on risk management, patient safety goals, facility rounds etc.</a:t>
            </a:r>
            <a:endParaRPr lang="en-US" sz="2400"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2"/>
          <p:cNvSpPr>
            <a:spLocks noGrp="1" noChangeArrowheads="1"/>
          </p:cNvSpPr>
          <p:nvPr>
            <p:ph type="title"/>
          </p:nvPr>
        </p:nvSpPr>
        <p:spPr>
          <a:xfrm>
            <a:off x="304800" y="228600"/>
            <a:ext cx="8458200" cy="1295400"/>
          </a:xfrm>
        </p:spPr>
        <p:txBody>
          <a:bodyPr rtlCol="0">
            <a:normAutofit fontScale="90000"/>
          </a:bodyPr>
          <a:lstStyle/>
          <a:p>
            <a:pPr eaLnBrk="1" fontAlgn="auto" hangingPunct="1">
              <a:spcAft>
                <a:spcPts val="0"/>
              </a:spcAft>
              <a:defRPr/>
            </a:pPr>
            <a:r>
              <a:rPr lang="en-US" dirty="0" smtClean="0">
                <a:solidFill>
                  <a:schemeClr val="tx1"/>
                </a:solidFill>
              </a:rPr>
              <a:t>Section II:</a:t>
            </a:r>
            <a:br>
              <a:rPr lang="en-US" dirty="0" smtClean="0">
                <a:solidFill>
                  <a:schemeClr val="tx1"/>
                </a:solidFill>
              </a:rPr>
            </a:br>
            <a:r>
              <a:rPr lang="en-US" altLang="en-US" dirty="0" smtClean="0">
                <a:solidFill>
                  <a:schemeClr val="tx1"/>
                </a:solidFill>
              </a:rPr>
              <a:t>Management Centered Standards</a:t>
            </a:r>
            <a:endParaRPr lang="en-US" dirty="0" smtClean="0">
              <a:solidFill>
                <a:schemeClr val="tx1"/>
              </a:solidFill>
            </a:endParaRPr>
          </a:p>
        </p:txBody>
      </p:sp>
      <p:graphicFrame>
        <p:nvGraphicFramePr>
          <p:cNvPr id="10243" name="Group 3"/>
          <p:cNvGraphicFramePr>
            <a:graphicFrameLocks noGrp="1"/>
          </p:cNvGraphicFramePr>
          <p:nvPr>
            <p:ph idx="1"/>
          </p:nvPr>
        </p:nvGraphicFramePr>
        <p:xfrm>
          <a:off x="381000" y="2757488"/>
          <a:ext cx="8458200" cy="1890712"/>
        </p:xfrm>
        <a:graphic>
          <a:graphicData uri="http://schemas.openxmlformats.org/drawingml/2006/table">
            <a:tbl>
              <a:tblPr/>
              <a:tblGrid>
                <a:gridCol w="5186633"/>
                <a:gridCol w="1675681"/>
                <a:gridCol w="1595886"/>
              </a:tblGrid>
              <a:tr h="9451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marT="45752" marB="4575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3</a:t>
                      </a:r>
                      <a:r>
                        <a:rPr kumimoji="0" lang="en-US" sz="2800" b="1" i="0" u="none" strike="noStrike" cap="none" normalizeH="0" baseline="30000" dirty="0" smtClean="0">
                          <a:ln>
                            <a:noFill/>
                          </a:ln>
                          <a:solidFill>
                            <a:schemeClr val="tx1"/>
                          </a:solidFill>
                          <a:effectLst/>
                          <a:latin typeface="Arial" charset="0"/>
                        </a:rPr>
                        <a:t>rd</a:t>
                      </a:r>
                      <a:r>
                        <a:rPr kumimoji="0" lang="en-US" sz="2800" b="1" i="0" u="none" strike="noStrike" cap="none" normalizeH="0" baseline="0" dirty="0" smtClean="0">
                          <a:ln>
                            <a:noFill/>
                          </a:ln>
                          <a:solidFill>
                            <a:schemeClr val="tx1"/>
                          </a:solidFill>
                          <a:effectLst/>
                          <a:latin typeface="Arial" charset="0"/>
                        </a:rPr>
                        <a:t> edition</a:t>
                      </a:r>
                    </a:p>
                  </a:txBody>
                  <a:tcPr marT="45752" marB="4575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4</a:t>
                      </a:r>
                      <a:r>
                        <a:rPr kumimoji="0" lang="en-US" sz="2800" b="1" i="0" u="none" strike="noStrike" cap="none" normalizeH="0" baseline="30000" dirty="0" smtClean="0">
                          <a:ln>
                            <a:noFill/>
                          </a:ln>
                          <a:solidFill>
                            <a:schemeClr val="tx1"/>
                          </a:solidFill>
                          <a:effectLst/>
                          <a:latin typeface="Arial" charset="0"/>
                        </a:rPr>
                        <a:t>th</a:t>
                      </a:r>
                      <a:r>
                        <a:rPr kumimoji="0" lang="en-US" sz="2800" b="1" i="0" u="none" strike="noStrike" cap="none" normalizeH="0" baseline="0" dirty="0" smtClean="0">
                          <a:ln>
                            <a:noFill/>
                          </a:ln>
                          <a:solidFill>
                            <a:schemeClr val="tx1"/>
                          </a:solidFill>
                          <a:effectLst/>
                          <a:latin typeface="Arial" charset="0"/>
                        </a:rPr>
                        <a:t> edition </a:t>
                      </a:r>
                    </a:p>
                  </a:txBody>
                  <a:tcPr marT="45752" marB="4575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5541">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2800" b="1" i="0" u="none" strike="noStrike" kern="1200" cap="none" normalizeH="0" baseline="0" dirty="0" smtClean="0">
                          <a:ln>
                            <a:noFill/>
                          </a:ln>
                          <a:solidFill>
                            <a:schemeClr val="tx1"/>
                          </a:solidFill>
                          <a:effectLst/>
                          <a:latin typeface="Arial" charset="0"/>
                          <a:ea typeface="+mn-ea"/>
                          <a:cs typeface="+mn-cs"/>
                        </a:rPr>
                        <a:t>Facility Management and Safety </a:t>
                      </a:r>
                      <a:r>
                        <a:rPr kumimoji="0" lang="en-US" sz="2800" b="1" i="0" u="none" strike="noStrike" cap="none" normalizeH="0" baseline="0" dirty="0" smtClean="0">
                          <a:ln>
                            <a:noFill/>
                          </a:ln>
                          <a:solidFill>
                            <a:schemeClr val="tx1"/>
                          </a:solidFill>
                          <a:effectLst/>
                          <a:latin typeface="Arial" charset="0"/>
                        </a:rPr>
                        <a:t>(FMS)</a:t>
                      </a:r>
                    </a:p>
                  </a:txBody>
                  <a:tcPr marT="45752" marB="4575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8/54</a:t>
                      </a:r>
                    </a:p>
                  </a:txBody>
                  <a:tcPr marT="45752" marB="4575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7/56</a:t>
                      </a:r>
                    </a:p>
                  </a:txBody>
                  <a:tcPr marT="45752" marB="4575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27665" name="Picture 2" descr="http://www.gangahospital.com/images/innernabhlogo.jpg"/>
          <p:cNvPicPr>
            <a:picLocks noChangeAspect="1" noChangeArrowheads="1"/>
          </p:cNvPicPr>
          <p:nvPr/>
        </p:nvPicPr>
        <p:blipFill>
          <a:blip r:embed="rId2"/>
          <a:srcRect/>
          <a:stretch>
            <a:fillRect/>
          </a:stretch>
        </p:blipFill>
        <p:spPr bwMode="auto">
          <a:xfrm>
            <a:off x="8610600" y="6218238"/>
            <a:ext cx="533400" cy="639762"/>
          </a:xfrm>
          <a:prstGeom prst="rect">
            <a:avLst/>
          </a:prstGeom>
          <a:noFill/>
          <a:ln w="9525">
            <a:noFill/>
            <a:miter lim="800000"/>
            <a:headEnd/>
            <a:tailEnd/>
          </a:ln>
        </p:spPr>
      </p:pic>
      <p:sp>
        <p:nvSpPr>
          <p:cNvPr id="7" name="Footer Placeholder 1"/>
          <p:cNvSpPr txBox="1">
            <a:spLocks/>
          </p:cNvSpPr>
          <p:nvPr/>
        </p:nvSpPr>
        <p:spPr>
          <a:xfrm>
            <a:off x="2057400" y="6492875"/>
            <a:ext cx="4724400" cy="365125"/>
          </a:xfrm>
          <a:prstGeom prst="rect">
            <a:avLst/>
          </a:prstGeom>
        </p:spPr>
        <p:txBody>
          <a:bodyPr anchor="ctr"/>
          <a:lstStyle/>
          <a:p>
            <a:pPr algn="ctr" eaLnBrk="1" fontAlgn="auto" hangingPunct="1">
              <a:spcBef>
                <a:spcPts val="0"/>
              </a:spcBef>
              <a:spcAft>
                <a:spcPts val="0"/>
              </a:spcAft>
              <a:defRPr/>
            </a:pPr>
            <a:r>
              <a:rPr lang="en-US" sz="1200">
                <a:solidFill>
                  <a:sysClr val="windowText" lastClr="000000"/>
                </a:solidFill>
                <a:latin typeface="Calibri"/>
                <a:cs typeface="+mn-cs"/>
              </a:rPr>
              <a:t>National Accreditation Board for Hospitals and Health Care Providers</a:t>
            </a:r>
            <a:endParaRPr lang="en-US" sz="1200" dirty="0">
              <a:solidFill>
                <a:sysClr val="windowText" lastClr="000000"/>
              </a:solidFill>
              <a:latin typeface="Calibri"/>
              <a:cs typeface="+mn-cs"/>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Let us keep it… “May be someday we may need”</a:t>
            </a:r>
            <a:endParaRPr lang="en-US" dirty="0"/>
          </a:p>
        </p:txBody>
      </p:sp>
      <p:sp>
        <p:nvSpPr>
          <p:cNvPr id="3" name="Content Placeholder 2"/>
          <p:cNvSpPr>
            <a:spLocks noGrp="1"/>
          </p:cNvSpPr>
          <p:nvPr>
            <p:ph idx="1"/>
          </p:nvPr>
        </p:nvSpPr>
        <p:spPr/>
        <p:txBody>
          <a:bodyPr>
            <a:normAutofit/>
          </a:bodyPr>
          <a:lstStyle/>
          <a:p>
            <a:pPr lvl="0"/>
            <a:r>
              <a:rPr lang="en-GB" b="1" i="1" dirty="0" smtClean="0">
                <a:solidFill>
                  <a:srgbClr val="FF0000"/>
                </a:solidFill>
              </a:rPr>
              <a:t>Organisation </a:t>
            </a:r>
            <a:r>
              <a:rPr lang="en-GB" b="1" i="1" dirty="0">
                <a:solidFill>
                  <a:srgbClr val="FF0000"/>
                </a:solidFill>
              </a:rPr>
              <a:t>shall </a:t>
            </a:r>
            <a:r>
              <a:rPr lang="en-GB" b="1" i="1" dirty="0">
                <a:solidFill>
                  <a:srgbClr val="FFFF00"/>
                </a:solidFill>
              </a:rPr>
              <a:t>condemn and dispose </a:t>
            </a:r>
            <a:r>
              <a:rPr lang="en-GB" b="1" i="1" dirty="0">
                <a:solidFill>
                  <a:srgbClr val="FF0000"/>
                </a:solidFill>
              </a:rPr>
              <a:t>in a </a:t>
            </a:r>
            <a:r>
              <a:rPr lang="en-GB" b="1" i="1" dirty="0">
                <a:solidFill>
                  <a:srgbClr val="FFFF00"/>
                </a:solidFill>
              </a:rPr>
              <a:t>systematic manner </a:t>
            </a:r>
            <a:r>
              <a:rPr lang="en-GB" b="1" i="1" dirty="0">
                <a:solidFill>
                  <a:srgbClr val="FF0000"/>
                </a:solidFill>
              </a:rPr>
              <a:t>the material which is not in usage such as non-functioning items, excess unwanted material, general waste, scrap material etc.</a:t>
            </a:r>
            <a:endParaRPr lang="en-IN" b="1" i="1" dirty="0" smtClean="0">
              <a:solidFill>
                <a:srgbClr val="FF0000"/>
              </a:solidFill>
            </a:endParaRP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This is the era of danger from “Human beings”</a:t>
            </a:r>
            <a:endParaRPr lang="en-US" dirty="0"/>
          </a:p>
        </p:txBody>
      </p:sp>
      <p:sp>
        <p:nvSpPr>
          <p:cNvPr id="3" name="Content Placeholder 2"/>
          <p:cNvSpPr>
            <a:spLocks noGrp="1"/>
          </p:cNvSpPr>
          <p:nvPr>
            <p:ph idx="1"/>
          </p:nvPr>
        </p:nvSpPr>
        <p:spPr/>
        <p:txBody>
          <a:bodyPr>
            <a:normAutofit/>
          </a:bodyPr>
          <a:lstStyle/>
          <a:p>
            <a:pPr>
              <a:buNone/>
            </a:pPr>
            <a:endParaRPr lang="en-GB" b="1" i="1" dirty="0">
              <a:solidFill>
                <a:srgbClr val="FF0000"/>
              </a:solidFill>
            </a:endParaRPr>
          </a:p>
          <a:p>
            <a:r>
              <a:rPr lang="en-GB" b="1" i="1" dirty="0">
                <a:solidFill>
                  <a:srgbClr val="FF0000"/>
                </a:solidFill>
              </a:rPr>
              <a:t>Interpretation: There is a process and means </a:t>
            </a:r>
            <a:r>
              <a:rPr lang="en-GB" b="1" i="1" dirty="0">
                <a:solidFill>
                  <a:srgbClr val="FFFF00"/>
                </a:solidFill>
              </a:rPr>
              <a:t>to identify staff, visitors, vendors </a:t>
            </a:r>
            <a:r>
              <a:rPr lang="en-GB" b="1" i="1" dirty="0">
                <a:solidFill>
                  <a:srgbClr val="FF0000"/>
                </a:solidFill>
              </a:rPr>
              <a:t>in the hospital. Access to different areas in the hospital by staff, visitors and vendors is controlled as per the organisation’s policy. </a:t>
            </a:r>
            <a:endParaRPr lang="en-IN" b="1" i="1" dirty="0">
              <a:solidFill>
                <a:srgbClr val="FF0000"/>
              </a:solidFill>
            </a:endParaRP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Everything needs </a:t>
            </a:r>
            <a:r>
              <a:rPr lang="en-US" dirty="0" err="1" smtClean="0"/>
              <a:t>maintainance</a:t>
            </a:r>
            <a:endParaRPr lang="en-US" dirty="0"/>
          </a:p>
        </p:txBody>
      </p:sp>
      <p:sp>
        <p:nvSpPr>
          <p:cNvPr id="3" name="Content Placeholder 2"/>
          <p:cNvSpPr>
            <a:spLocks noGrp="1"/>
          </p:cNvSpPr>
          <p:nvPr>
            <p:ph idx="1"/>
          </p:nvPr>
        </p:nvSpPr>
        <p:spPr/>
        <p:txBody>
          <a:bodyPr>
            <a:normAutofit/>
          </a:bodyPr>
          <a:lstStyle/>
          <a:p>
            <a:pPr lvl="0"/>
            <a:r>
              <a:rPr lang="en-US" b="1" i="1" dirty="0" err="1" smtClean="0">
                <a:solidFill>
                  <a:srgbClr val="FFFF00"/>
                </a:solidFill>
              </a:rPr>
              <a:t>Maintainance</a:t>
            </a:r>
            <a:r>
              <a:rPr lang="en-US" b="1" i="1" dirty="0" smtClean="0">
                <a:solidFill>
                  <a:srgbClr val="FFFF00"/>
                </a:solidFill>
              </a:rPr>
              <a:t> plan</a:t>
            </a:r>
            <a:r>
              <a:rPr lang="en-US" b="1" i="1" dirty="0" smtClean="0">
                <a:solidFill>
                  <a:srgbClr val="FF0000"/>
                </a:solidFill>
              </a:rPr>
              <a:t> for</a:t>
            </a:r>
          </a:p>
          <a:p>
            <a:pPr lvl="1"/>
            <a:r>
              <a:rPr lang="en-US" b="1" i="1" dirty="0" smtClean="0">
                <a:solidFill>
                  <a:srgbClr val="FF0000"/>
                </a:solidFill>
              </a:rPr>
              <a:t>Walls</a:t>
            </a:r>
          </a:p>
          <a:p>
            <a:pPr lvl="1"/>
            <a:r>
              <a:rPr lang="en-US" b="1" i="1" dirty="0" smtClean="0">
                <a:solidFill>
                  <a:srgbClr val="FF0000"/>
                </a:solidFill>
              </a:rPr>
              <a:t>Nursing stations</a:t>
            </a:r>
          </a:p>
          <a:p>
            <a:pPr lvl="1"/>
            <a:r>
              <a:rPr lang="en-US" b="1" i="1" dirty="0" smtClean="0">
                <a:solidFill>
                  <a:srgbClr val="FF0000"/>
                </a:solidFill>
              </a:rPr>
              <a:t>Furniture etc.</a:t>
            </a:r>
            <a:endParaRPr lang="en-IN" b="1" i="1" dirty="0" smtClean="0">
              <a:solidFill>
                <a:srgbClr val="FF0000"/>
              </a:solidFill>
            </a:endParaRPr>
          </a:p>
          <a:p>
            <a:pPr lvl="1"/>
            <a:endParaRPr lang="en-US" b="1" i="1" dirty="0" smtClean="0">
              <a:solidFill>
                <a:srgbClr val="FF0000"/>
              </a:solidFill>
            </a:endParaRPr>
          </a:p>
          <a:p>
            <a:pPr lvl="0"/>
            <a:r>
              <a:rPr lang="en-US" b="1" i="1" dirty="0" smtClean="0">
                <a:solidFill>
                  <a:srgbClr val="FF0000"/>
                </a:solidFill>
              </a:rPr>
              <a:t>According to manufacturing guidelines, infection control</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Reduce, Recycle and Reuse</a:t>
            </a:r>
            <a:endParaRPr lang="en-US" dirty="0"/>
          </a:p>
        </p:txBody>
      </p:sp>
      <p:sp>
        <p:nvSpPr>
          <p:cNvPr id="3" name="Content Placeholder 2"/>
          <p:cNvSpPr>
            <a:spLocks noGrp="1"/>
          </p:cNvSpPr>
          <p:nvPr>
            <p:ph idx="1"/>
          </p:nvPr>
        </p:nvSpPr>
        <p:spPr/>
        <p:txBody>
          <a:bodyPr>
            <a:normAutofit/>
          </a:bodyPr>
          <a:lstStyle/>
          <a:p>
            <a:pPr lvl="0"/>
            <a:r>
              <a:rPr lang="en-GB" b="1" i="1" dirty="0">
                <a:solidFill>
                  <a:srgbClr val="FF0000"/>
                </a:solidFill>
              </a:rPr>
              <a:t>The organisation takes initiatives towards an </a:t>
            </a:r>
            <a:r>
              <a:rPr lang="en-GB" b="1" i="1" dirty="0">
                <a:solidFill>
                  <a:srgbClr val="FFFF00"/>
                </a:solidFill>
              </a:rPr>
              <a:t>energy efficient and environmental friendly hospital. </a:t>
            </a:r>
          </a:p>
          <a:p>
            <a:pPr lvl="0"/>
            <a:endParaRPr lang="en-IN" b="1" i="1" dirty="0">
              <a:solidFill>
                <a:srgbClr val="FF0000"/>
              </a:solidFill>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2"/>
          <p:cNvSpPr>
            <a:spLocks noGrp="1" noChangeArrowheads="1"/>
          </p:cNvSpPr>
          <p:nvPr>
            <p:ph type="title"/>
          </p:nvPr>
        </p:nvSpPr>
        <p:spPr>
          <a:xfrm>
            <a:off x="304800" y="228600"/>
            <a:ext cx="8458200" cy="1295400"/>
          </a:xfrm>
        </p:spPr>
        <p:txBody>
          <a:bodyPr rtlCol="0">
            <a:normAutofit fontScale="90000"/>
          </a:bodyPr>
          <a:lstStyle/>
          <a:p>
            <a:pPr eaLnBrk="1" fontAlgn="auto" hangingPunct="1">
              <a:spcAft>
                <a:spcPts val="0"/>
              </a:spcAft>
              <a:defRPr/>
            </a:pPr>
            <a:r>
              <a:rPr lang="en-US" dirty="0" smtClean="0">
                <a:solidFill>
                  <a:schemeClr val="tx1"/>
                </a:solidFill>
              </a:rPr>
              <a:t>Section II:</a:t>
            </a:r>
            <a:br>
              <a:rPr lang="en-US" dirty="0" smtClean="0">
                <a:solidFill>
                  <a:schemeClr val="tx1"/>
                </a:solidFill>
              </a:rPr>
            </a:br>
            <a:r>
              <a:rPr lang="en-US" altLang="en-US" dirty="0" smtClean="0">
                <a:solidFill>
                  <a:schemeClr val="tx1"/>
                </a:solidFill>
              </a:rPr>
              <a:t>Management Centered Standards</a:t>
            </a:r>
            <a:endParaRPr lang="en-US" dirty="0" smtClean="0">
              <a:solidFill>
                <a:schemeClr val="tx1"/>
              </a:solidFill>
            </a:endParaRPr>
          </a:p>
        </p:txBody>
      </p:sp>
      <p:graphicFrame>
        <p:nvGraphicFramePr>
          <p:cNvPr id="10243" name="Group 3"/>
          <p:cNvGraphicFramePr>
            <a:graphicFrameLocks noGrp="1"/>
          </p:cNvGraphicFramePr>
          <p:nvPr>
            <p:ph idx="1"/>
          </p:nvPr>
        </p:nvGraphicFramePr>
        <p:xfrm>
          <a:off x="381000" y="2757488"/>
          <a:ext cx="8458200" cy="1890712"/>
        </p:xfrm>
        <a:graphic>
          <a:graphicData uri="http://schemas.openxmlformats.org/drawingml/2006/table">
            <a:tbl>
              <a:tblPr/>
              <a:tblGrid>
                <a:gridCol w="5186633"/>
                <a:gridCol w="1675681"/>
                <a:gridCol w="1595886"/>
              </a:tblGrid>
              <a:tr h="9451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marT="45752" marB="4575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3</a:t>
                      </a:r>
                      <a:r>
                        <a:rPr kumimoji="0" lang="en-US" sz="2800" b="1" i="0" u="none" strike="noStrike" cap="none" normalizeH="0" baseline="30000" dirty="0" smtClean="0">
                          <a:ln>
                            <a:noFill/>
                          </a:ln>
                          <a:solidFill>
                            <a:schemeClr val="tx1"/>
                          </a:solidFill>
                          <a:effectLst/>
                          <a:latin typeface="Arial" charset="0"/>
                        </a:rPr>
                        <a:t>rd</a:t>
                      </a:r>
                      <a:r>
                        <a:rPr kumimoji="0" lang="en-US" sz="2800" b="1" i="0" u="none" strike="noStrike" cap="none" normalizeH="0" baseline="0" dirty="0" smtClean="0">
                          <a:ln>
                            <a:noFill/>
                          </a:ln>
                          <a:solidFill>
                            <a:schemeClr val="tx1"/>
                          </a:solidFill>
                          <a:effectLst/>
                          <a:latin typeface="Arial" charset="0"/>
                        </a:rPr>
                        <a:t> edition</a:t>
                      </a:r>
                    </a:p>
                  </a:txBody>
                  <a:tcPr marT="45752" marB="4575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4</a:t>
                      </a:r>
                      <a:r>
                        <a:rPr kumimoji="0" lang="en-US" sz="2800" b="1" i="0" u="none" strike="noStrike" cap="none" normalizeH="0" baseline="30000" dirty="0" smtClean="0">
                          <a:ln>
                            <a:noFill/>
                          </a:ln>
                          <a:solidFill>
                            <a:schemeClr val="tx1"/>
                          </a:solidFill>
                          <a:effectLst/>
                          <a:latin typeface="Arial" charset="0"/>
                        </a:rPr>
                        <a:t>th</a:t>
                      </a:r>
                      <a:r>
                        <a:rPr kumimoji="0" lang="en-US" sz="2800" b="1" i="0" u="none" strike="noStrike" cap="none" normalizeH="0" baseline="0" dirty="0" smtClean="0">
                          <a:ln>
                            <a:noFill/>
                          </a:ln>
                          <a:solidFill>
                            <a:schemeClr val="tx1"/>
                          </a:solidFill>
                          <a:effectLst/>
                          <a:latin typeface="Arial" charset="0"/>
                        </a:rPr>
                        <a:t> edition </a:t>
                      </a:r>
                    </a:p>
                  </a:txBody>
                  <a:tcPr marT="45752" marB="4575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554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kern="1200" cap="none" normalizeH="0" baseline="0" dirty="0" smtClean="0">
                          <a:ln>
                            <a:noFill/>
                          </a:ln>
                          <a:solidFill>
                            <a:schemeClr val="tx1"/>
                          </a:solidFill>
                          <a:effectLst/>
                          <a:latin typeface="Arial" charset="0"/>
                          <a:ea typeface="+mn-ea"/>
                          <a:cs typeface="+mn-cs"/>
                        </a:rPr>
                        <a:t>Continual Quality Improvement</a:t>
                      </a:r>
                      <a:r>
                        <a:rPr kumimoji="0" lang="en-US" sz="2800" b="1" i="0" u="none" strike="noStrike" cap="none" normalizeH="0" baseline="0" dirty="0" smtClean="0">
                          <a:ln>
                            <a:noFill/>
                          </a:ln>
                          <a:solidFill>
                            <a:schemeClr val="tx1"/>
                          </a:solidFill>
                          <a:effectLst/>
                          <a:latin typeface="Arial" charset="0"/>
                        </a:rPr>
                        <a:t> (CQI)</a:t>
                      </a:r>
                    </a:p>
                  </a:txBody>
                  <a:tcPr marT="45752" marB="4575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8/57</a:t>
                      </a:r>
                    </a:p>
                  </a:txBody>
                  <a:tcPr marT="45752" marB="4575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9/59</a:t>
                      </a:r>
                    </a:p>
                  </a:txBody>
                  <a:tcPr marT="45752" marB="4575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0" name="Footer Placeholder 1"/>
          <p:cNvSpPr txBox="1">
            <a:spLocks/>
          </p:cNvSpPr>
          <p:nvPr/>
        </p:nvSpPr>
        <p:spPr>
          <a:xfrm>
            <a:off x="2057400" y="6523038"/>
            <a:ext cx="4724400" cy="365125"/>
          </a:xfrm>
          <a:prstGeom prst="rect">
            <a:avLst/>
          </a:prstGeom>
        </p:spPr>
        <p:txBody>
          <a:bodyPr anchor="ctr"/>
          <a:lstStyle/>
          <a:p>
            <a:pPr algn="ctr" eaLnBrk="1" fontAlgn="auto" hangingPunct="1">
              <a:spcBef>
                <a:spcPts val="0"/>
              </a:spcBef>
              <a:spcAft>
                <a:spcPts val="0"/>
              </a:spcAft>
              <a:defRPr/>
            </a:pPr>
            <a:endParaRPr lang="en-US" sz="1200" dirty="0">
              <a:solidFill>
                <a:sysClr val="windowText" lastClr="000000"/>
              </a:solidFill>
              <a:latin typeface="Calibri"/>
              <a:cs typeface="+mn-cs"/>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 the “Measurer”</a:t>
            </a:r>
            <a:endParaRPr lang="en-US" dirty="0"/>
          </a:p>
        </p:txBody>
      </p:sp>
      <p:sp>
        <p:nvSpPr>
          <p:cNvPr id="3" name="Content Placeholder 2"/>
          <p:cNvSpPr>
            <a:spLocks noGrp="1"/>
          </p:cNvSpPr>
          <p:nvPr>
            <p:ph idx="1"/>
          </p:nvPr>
        </p:nvSpPr>
        <p:spPr/>
        <p:txBody>
          <a:bodyPr>
            <a:normAutofit fontScale="92500" lnSpcReduction="20000"/>
          </a:bodyPr>
          <a:lstStyle/>
          <a:p>
            <a:pPr lvl="0"/>
            <a:r>
              <a:rPr lang="en-GB" b="1" i="1" dirty="0">
                <a:solidFill>
                  <a:srgbClr val="FFFF00"/>
                </a:solidFill>
              </a:rPr>
              <a:t>Utility equipment are periodically inspected and calibrated (wherever applicable) for their proper functioning</a:t>
            </a:r>
            <a:r>
              <a:rPr lang="en-GB" b="1" i="1" dirty="0">
                <a:solidFill>
                  <a:srgbClr val="FF0000"/>
                </a:solidFill>
              </a:rPr>
              <a:t>.</a:t>
            </a:r>
          </a:p>
          <a:p>
            <a:endParaRPr lang="en-GB" b="1" i="1" dirty="0">
              <a:solidFill>
                <a:srgbClr val="FF0000"/>
              </a:solidFill>
            </a:endParaRPr>
          </a:p>
          <a:p>
            <a:r>
              <a:rPr lang="en-GB" i="1" dirty="0">
                <a:solidFill>
                  <a:srgbClr val="FF0000"/>
                </a:solidFill>
              </a:rPr>
              <a:t>Interpretation: For example, pressure gauges of steam steriliser, temperature gauges of medication refrigerators. The organisation either calibrates the utility equipment in-house or outsources, maintaining traceability to national or international or manufacturer's guidelines/standards</a:t>
            </a:r>
            <a:r>
              <a:rPr lang="en-GB" b="1" i="1" dirty="0">
                <a:solidFill>
                  <a:srgbClr val="FF0000"/>
                </a:solidFill>
              </a:rPr>
              <a:t>. </a:t>
            </a:r>
            <a:endParaRPr lang="en-IN" dirty="0" smtClean="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Let us maintain the “Neural network”</a:t>
            </a:r>
            <a:endParaRPr lang="en-US" dirty="0"/>
          </a:p>
        </p:txBody>
      </p:sp>
      <p:sp>
        <p:nvSpPr>
          <p:cNvPr id="3" name="Content Placeholder 2"/>
          <p:cNvSpPr>
            <a:spLocks noGrp="1"/>
          </p:cNvSpPr>
          <p:nvPr>
            <p:ph idx="1"/>
          </p:nvPr>
        </p:nvSpPr>
        <p:spPr/>
        <p:txBody>
          <a:bodyPr>
            <a:normAutofit fontScale="92500"/>
          </a:bodyPr>
          <a:lstStyle/>
          <a:p>
            <a:pPr lvl="0"/>
            <a:r>
              <a:rPr lang="en-GB" b="1" i="1" dirty="0">
                <a:solidFill>
                  <a:srgbClr val="FFFF00"/>
                </a:solidFill>
              </a:rPr>
              <a:t>There is a maintenance plan for Information technology &amp; communication network</a:t>
            </a:r>
            <a:r>
              <a:rPr lang="en-GB" b="1" i="1" dirty="0">
                <a:solidFill>
                  <a:srgbClr val="CC00FF"/>
                </a:solidFill>
              </a:rPr>
              <a:t>.</a:t>
            </a:r>
          </a:p>
          <a:p>
            <a:pPr lvl="0"/>
            <a:endParaRPr lang="en-IN" b="1" i="1" dirty="0">
              <a:solidFill>
                <a:srgbClr val="FF0000"/>
              </a:solidFill>
            </a:endParaRPr>
          </a:p>
          <a:p>
            <a:r>
              <a:rPr lang="en-GB" b="1" i="1" dirty="0">
                <a:solidFill>
                  <a:srgbClr val="FF0000"/>
                </a:solidFill>
              </a:rPr>
              <a:t>Interpretation: This shall include Data Server units, telephone exchange units, computers, telephone lines, nurse call system etc. This shall adhere to manufacturer’s recommendations, regular inspections etc.  This includes timely repair of telephone, printer unit.</a:t>
            </a:r>
            <a:endParaRPr lang="en-IN" b="1" i="1" dirty="0">
              <a:solidFill>
                <a:srgbClr val="FF0000"/>
              </a:solidFill>
            </a:endParaRP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Even equipments are recalled..not just cars</a:t>
            </a:r>
            <a:endParaRPr lang="en-US" dirty="0"/>
          </a:p>
        </p:txBody>
      </p:sp>
      <p:sp>
        <p:nvSpPr>
          <p:cNvPr id="3" name="Content Placeholder 2"/>
          <p:cNvSpPr>
            <a:spLocks noGrp="1"/>
          </p:cNvSpPr>
          <p:nvPr>
            <p:ph idx="1"/>
          </p:nvPr>
        </p:nvSpPr>
        <p:spPr/>
        <p:txBody>
          <a:bodyPr/>
          <a:lstStyle/>
          <a:p>
            <a:pPr lvl="0"/>
            <a:r>
              <a:rPr lang="en-GB" b="1" i="1" dirty="0">
                <a:solidFill>
                  <a:srgbClr val="FF0000"/>
                </a:solidFill>
              </a:rPr>
              <a:t>The procedures </a:t>
            </a:r>
            <a:r>
              <a:rPr lang="en-GB" b="1" i="1" dirty="0">
                <a:solidFill>
                  <a:srgbClr val="FFFF00"/>
                </a:solidFill>
              </a:rPr>
              <a:t>addresses medical equipment recalls. </a:t>
            </a:r>
            <a:endParaRPr lang="en-GB" b="1" i="1" dirty="0" smtClean="0">
              <a:solidFill>
                <a:srgbClr val="FFFF00"/>
              </a:solidFill>
            </a:endParaRPr>
          </a:p>
          <a:p>
            <a:pPr lvl="1"/>
            <a:r>
              <a:rPr lang="en-GB" b="1" i="1" dirty="0" smtClean="0">
                <a:solidFill>
                  <a:srgbClr val="FFFF00"/>
                </a:solidFill>
              </a:rPr>
              <a:t>Awareness</a:t>
            </a:r>
          </a:p>
          <a:p>
            <a:pPr lvl="1"/>
            <a:r>
              <a:rPr lang="en-GB" b="1" i="1" dirty="0" smtClean="0">
                <a:solidFill>
                  <a:srgbClr val="FFFF00"/>
                </a:solidFill>
              </a:rPr>
              <a:t>Planning</a:t>
            </a:r>
          </a:p>
          <a:p>
            <a:pPr lvl="1"/>
            <a:r>
              <a:rPr lang="en-GB" b="1" i="1" dirty="0" smtClean="0">
                <a:solidFill>
                  <a:srgbClr val="FFFF00"/>
                </a:solidFill>
              </a:rPr>
              <a:t>Recalling</a:t>
            </a:r>
          </a:p>
          <a:p>
            <a:pPr lvl="1"/>
            <a:r>
              <a:rPr lang="en-GB" b="1" i="1" dirty="0" smtClean="0">
                <a:solidFill>
                  <a:srgbClr val="FFFF00"/>
                </a:solidFill>
              </a:rPr>
              <a:t>SOP</a:t>
            </a:r>
            <a:endParaRPr lang="en-IN" b="1" i="1" dirty="0">
              <a:solidFill>
                <a:srgbClr val="FFFF00"/>
              </a:solidFill>
            </a:endParaRPr>
          </a:p>
          <a:p>
            <a:pPr>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TAT for Equipment breakdown response</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2"/>
          <p:cNvSpPr>
            <a:spLocks noGrp="1" noChangeArrowheads="1"/>
          </p:cNvSpPr>
          <p:nvPr>
            <p:ph type="title"/>
          </p:nvPr>
        </p:nvSpPr>
        <p:spPr>
          <a:xfrm>
            <a:off x="304800" y="228600"/>
            <a:ext cx="8458200" cy="1295400"/>
          </a:xfrm>
        </p:spPr>
        <p:txBody>
          <a:bodyPr rtlCol="0">
            <a:normAutofit fontScale="90000"/>
          </a:bodyPr>
          <a:lstStyle/>
          <a:p>
            <a:pPr eaLnBrk="1" fontAlgn="auto" hangingPunct="1">
              <a:spcAft>
                <a:spcPts val="0"/>
              </a:spcAft>
              <a:defRPr/>
            </a:pPr>
            <a:r>
              <a:rPr lang="en-US" dirty="0" smtClean="0">
                <a:solidFill>
                  <a:schemeClr val="tx1"/>
                </a:solidFill>
              </a:rPr>
              <a:t>Section II:</a:t>
            </a:r>
            <a:br>
              <a:rPr lang="en-US" dirty="0" smtClean="0">
                <a:solidFill>
                  <a:schemeClr val="tx1"/>
                </a:solidFill>
              </a:rPr>
            </a:br>
            <a:r>
              <a:rPr lang="en-US" altLang="en-US" dirty="0" smtClean="0">
                <a:solidFill>
                  <a:schemeClr val="tx1"/>
                </a:solidFill>
              </a:rPr>
              <a:t>Management Centered Standards</a:t>
            </a:r>
            <a:endParaRPr lang="en-US" dirty="0" smtClean="0">
              <a:solidFill>
                <a:schemeClr val="tx1"/>
              </a:solidFill>
            </a:endParaRPr>
          </a:p>
        </p:txBody>
      </p:sp>
      <p:graphicFrame>
        <p:nvGraphicFramePr>
          <p:cNvPr id="10243" name="Group 3"/>
          <p:cNvGraphicFramePr>
            <a:graphicFrameLocks noGrp="1"/>
          </p:cNvGraphicFramePr>
          <p:nvPr>
            <p:ph idx="1"/>
          </p:nvPr>
        </p:nvGraphicFramePr>
        <p:xfrm>
          <a:off x="381000" y="2757488"/>
          <a:ext cx="8458199" cy="1890210"/>
        </p:xfrm>
        <a:graphic>
          <a:graphicData uri="http://schemas.openxmlformats.org/drawingml/2006/table">
            <a:tbl>
              <a:tblPr/>
              <a:tblGrid>
                <a:gridCol w="5186632"/>
                <a:gridCol w="1675681"/>
                <a:gridCol w="1595886"/>
              </a:tblGrid>
              <a:tr h="51838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mn-lt"/>
                      </a:endParaRPr>
                    </a:p>
                  </a:txBody>
                  <a:tcPr marT="45740" marB="457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rPr>
                        <a:t>3</a:t>
                      </a:r>
                      <a:r>
                        <a:rPr kumimoji="0" lang="en-US" sz="2800" b="1" i="0" u="none" strike="noStrike" cap="none" normalizeH="0" baseline="30000" dirty="0" smtClean="0">
                          <a:ln>
                            <a:noFill/>
                          </a:ln>
                          <a:solidFill>
                            <a:schemeClr val="tx1"/>
                          </a:solidFill>
                          <a:effectLst/>
                          <a:latin typeface="+mn-lt"/>
                        </a:rPr>
                        <a:t>rd</a:t>
                      </a:r>
                      <a:r>
                        <a:rPr kumimoji="0" lang="en-US" sz="2800" b="1" i="0" u="none" strike="noStrike" cap="none" normalizeH="0" baseline="0" dirty="0" smtClean="0">
                          <a:ln>
                            <a:noFill/>
                          </a:ln>
                          <a:solidFill>
                            <a:schemeClr val="tx1"/>
                          </a:solidFill>
                          <a:effectLst/>
                          <a:latin typeface="+mn-lt"/>
                        </a:rPr>
                        <a:t> edition</a:t>
                      </a:r>
                    </a:p>
                  </a:txBody>
                  <a:tcPr marT="45740" marB="457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rPr>
                        <a:t>4</a:t>
                      </a:r>
                      <a:r>
                        <a:rPr kumimoji="0" lang="en-US" sz="2800" b="1" i="0" u="none" strike="noStrike" cap="none" normalizeH="0" baseline="30000" dirty="0" smtClean="0">
                          <a:ln>
                            <a:noFill/>
                          </a:ln>
                          <a:solidFill>
                            <a:schemeClr val="tx1"/>
                          </a:solidFill>
                          <a:effectLst/>
                          <a:latin typeface="+mn-lt"/>
                        </a:rPr>
                        <a:t>th</a:t>
                      </a:r>
                      <a:r>
                        <a:rPr kumimoji="0" lang="en-US" sz="2800" b="1" i="0" u="none" strike="noStrike" cap="none" normalizeH="0" baseline="0" dirty="0" smtClean="0">
                          <a:ln>
                            <a:noFill/>
                          </a:ln>
                          <a:solidFill>
                            <a:schemeClr val="tx1"/>
                          </a:solidFill>
                          <a:effectLst/>
                          <a:latin typeface="+mn-lt"/>
                        </a:rPr>
                        <a:t> edition </a:t>
                      </a:r>
                    </a:p>
                  </a:txBody>
                  <a:tcPr marT="45740" marB="457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529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2800" b="1" i="0" u="none" strike="noStrike" kern="1200" cap="none" normalizeH="0" baseline="0" dirty="0" smtClean="0">
                          <a:ln>
                            <a:noFill/>
                          </a:ln>
                          <a:solidFill>
                            <a:schemeClr val="tx1"/>
                          </a:solidFill>
                          <a:effectLst/>
                          <a:latin typeface="+mn-lt"/>
                          <a:ea typeface="+mn-ea"/>
                          <a:cs typeface="+mn-cs"/>
                        </a:rPr>
                        <a:t>Human Resource Management</a:t>
                      </a:r>
                      <a:r>
                        <a:rPr kumimoji="0" lang="en-US" sz="2800" b="1" i="0" u="none" strike="noStrike" cap="none" normalizeH="0" baseline="0" dirty="0" smtClean="0">
                          <a:ln>
                            <a:noFill/>
                          </a:ln>
                          <a:solidFill>
                            <a:schemeClr val="tx1"/>
                          </a:solidFill>
                          <a:effectLst/>
                          <a:latin typeface="+mn-lt"/>
                        </a:rPr>
                        <a:t> (HRM)</a:t>
                      </a:r>
                    </a:p>
                  </a:txBody>
                  <a:tcPr marT="45740" marB="457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rPr>
                        <a:t>10/52</a:t>
                      </a:r>
                    </a:p>
                  </a:txBody>
                  <a:tcPr marT="45740" marB="457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rPr>
                        <a:t>10/53</a:t>
                      </a:r>
                    </a:p>
                  </a:txBody>
                  <a:tcPr marT="45740" marB="457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27665" name="Picture 2" descr="http://www.gangahospital.com/images/innernabhlogo.jpg"/>
          <p:cNvPicPr>
            <a:picLocks noChangeAspect="1" noChangeArrowheads="1"/>
          </p:cNvPicPr>
          <p:nvPr/>
        </p:nvPicPr>
        <p:blipFill>
          <a:blip r:embed="rId2"/>
          <a:srcRect/>
          <a:stretch>
            <a:fillRect/>
          </a:stretch>
        </p:blipFill>
        <p:spPr bwMode="auto">
          <a:xfrm>
            <a:off x="8610600" y="6218238"/>
            <a:ext cx="533400" cy="639762"/>
          </a:xfrm>
          <a:prstGeom prst="rect">
            <a:avLst/>
          </a:prstGeom>
          <a:noFill/>
          <a:ln w="9525">
            <a:noFill/>
            <a:miter lim="800000"/>
            <a:headEnd/>
            <a:tailEnd/>
          </a:ln>
        </p:spPr>
      </p:pic>
      <p:sp>
        <p:nvSpPr>
          <p:cNvPr id="7" name="Footer Placeholder 1"/>
          <p:cNvSpPr txBox="1">
            <a:spLocks/>
          </p:cNvSpPr>
          <p:nvPr/>
        </p:nvSpPr>
        <p:spPr>
          <a:xfrm>
            <a:off x="2057400" y="6492875"/>
            <a:ext cx="4724400" cy="365125"/>
          </a:xfrm>
          <a:prstGeom prst="rect">
            <a:avLst/>
          </a:prstGeom>
        </p:spPr>
        <p:txBody>
          <a:bodyPr anchor="ctr"/>
          <a:lstStyle/>
          <a:p>
            <a:pPr algn="ctr" eaLnBrk="1" fontAlgn="auto" hangingPunct="1">
              <a:spcBef>
                <a:spcPts val="0"/>
              </a:spcBef>
              <a:spcAft>
                <a:spcPts val="0"/>
              </a:spcAft>
              <a:defRPr/>
            </a:pPr>
            <a:r>
              <a:rPr lang="en-US" sz="1200">
                <a:solidFill>
                  <a:sysClr val="windowText" lastClr="000000"/>
                </a:solidFill>
                <a:latin typeface="Calibri"/>
                <a:cs typeface="+mn-cs"/>
              </a:rPr>
              <a:t>National Accreditation Board for Hospitals and Health Care Providers</a:t>
            </a:r>
            <a:endParaRPr lang="en-US" sz="1200" dirty="0">
              <a:solidFill>
                <a:sysClr val="windowText" lastClr="000000"/>
              </a:solidFill>
              <a:latin typeface="Calibri"/>
              <a:cs typeface="+mn-cs"/>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effectiveness</a:t>
            </a:r>
            <a:endParaRPr lang="en-US" dirty="0"/>
          </a:p>
        </p:txBody>
      </p:sp>
      <p:sp>
        <p:nvSpPr>
          <p:cNvPr id="3" name="Content Placeholder 2"/>
          <p:cNvSpPr>
            <a:spLocks noGrp="1"/>
          </p:cNvSpPr>
          <p:nvPr>
            <p:ph idx="1"/>
          </p:nvPr>
        </p:nvSpPr>
        <p:spPr/>
        <p:txBody>
          <a:bodyPr>
            <a:normAutofit lnSpcReduction="10000"/>
          </a:bodyPr>
          <a:lstStyle/>
          <a:p>
            <a:r>
              <a:rPr lang="en-US" dirty="0" smtClean="0"/>
              <a:t>Training</a:t>
            </a:r>
          </a:p>
          <a:p>
            <a:pPr lvl="1"/>
            <a:r>
              <a:rPr lang="en-US" dirty="0" smtClean="0"/>
              <a:t>Pre test</a:t>
            </a:r>
          </a:p>
          <a:p>
            <a:pPr lvl="1"/>
            <a:r>
              <a:rPr lang="en-US" dirty="0" smtClean="0"/>
              <a:t>Post test</a:t>
            </a:r>
          </a:p>
          <a:p>
            <a:pPr lvl="1"/>
            <a:r>
              <a:rPr lang="en-US" dirty="0" smtClean="0"/>
              <a:t>Traceability of training records in the personal file</a:t>
            </a:r>
          </a:p>
          <a:p>
            <a:r>
              <a:rPr lang="en-US" dirty="0" smtClean="0"/>
              <a:t>Feedback about training</a:t>
            </a:r>
          </a:p>
          <a:p>
            <a:pPr lvl="1"/>
            <a:r>
              <a:rPr lang="en-US" dirty="0" smtClean="0"/>
              <a:t>Content</a:t>
            </a:r>
          </a:p>
          <a:p>
            <a:pPr lvl="1"/>
            <a:r>
              <a:rPr lang="en-US" dirty="0" smtClean="0"/>
              <a:t>Subject</a:t>
            </a:r>
          </a:p>
          <a:p>
            <a:pPr lvl="1"/>
            <a:r>
              <a:rPr lang="en-US" dirty="0" smtClean="0"/>
              <a:t>Trainer</a:t>
            </a:r>
          </a:p>
          <a:p>
            <a:pPr lvl="1"/>
            <a:r>
              <a:rPr lang="en-US" dirty="0" smtClean="0"/>
              <a:t>arrangements</a:t>
            </a:r>
          </a:p>
          <a:p>
            <a:pPr>
              <a:buNone/>
            </a:pPr>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Even employees deserve confidentiality</a:t>
            </a:r>
            <a:endParaRPr lang="en-US" dirty="0"/>
          </a:p>
        </p:txBody>
      </p:sp>
      <p:sp>
        <p:nvSpPr>
          <p:cNvPr id="3" name="Content Placeholder 2"/>
          <p:cNvSpPr>
            <a:spLocks noGrp="1"/>
          </p:cNvSpPr>
          <p:nvPr>
            <p:ph idx="1"/>
          </p:nvPr>
        </p:nvSpPr>
        <p:spPr/>
        <p:txBody>
          <a:bodyPr/>
          <a:lstStyle/>
          <a:p>
            <a:r>
              <a:rPr lang="en-US" dirty="0" smtClean="0"/>
              <a:t>Who can access</a:t>
            </a:r>
          </a:p>
          <a:p>
            <a:r>
              <a:rPr lang="en-US" dirty="0" smtClean="0"/>
              <a:t>SOP to access</a:t>
            </a:r>
          </a:p>
          <a:p>
            <a:r>
              <a:rPr lang="en-US" dirty="0" smtClean="0"/>
              <a:t>Who can access classified information </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2"/>
          <p:cNvSpPr>
            <a:spLocks noGrp="1" noChangeArrowheads="1"/>
          </p:cNvSpPr>
          <p:nvPr>
            <p:ph type="title"/>
          </p:nvPr>
        </p:nvSpPr>
        <p:spPr>
          <a:xfrm>
            <a:off x="304800" y="228600"/>
            <a:ext cx="8458200" cy="1295400"/>
          </a:xfrm>
        </p:spPr>
        <p:txBody>
          <a:bodyPr rtlCol="0">
            <a:noAutofit/>
          </a:bodyPr>
          <a:lstStyle/>
          <a:p>
            <a:pPr eaLnBrk="1" fontAlgn="auto" hangingPunct="1">
              <a:spcAft>
                <a:spcPts val="0"/>
              </a:spcAft>
              <a:defRPr/>
            </a:pPr>
            <a:r>
              <a:rPr lang="en-US" dirty="0" smtClean="0">
                <a:solidFill>
                  <a:schemeClr val="tx1"/>
                </a:solidFill>
              </a:rPr>
              <a:t>Section II:</a:t>
            </a:r>
            <a:br>
              <a:rPr lang="en-US" dirty="0" smtClean="0">
                <a:solidFill>
                  <a:schemeClr val="tx1"/>
                </a:solidFill>
              </a:rPr>
            </a:br>
            <a:r>
              <a:rPr lang="en-US" altLang="en-US" dirty="0" smtClean="0">
                <a:solidFill>
                  <a:schemeClr val="tx1"/>
                </a:solidFill>
              </a:rPr>
              <a:t>Management Centered Standards</a:t>
            </a:r>
            <a:endParaRPr lang="en-US" dirty="0" smtClean="0">
              <a:solidFill>
                <a:schemeClr val="tx1"/>
              </a:solidFill>
            </a:endParaRPr>
          </a:p>
        </p:txBody>
      </p:sp>
      <p:graphicFrame>
        <p:nvGraphicFramePr>
          <p:cNvPr id="10243" name="Group 3"/>
          <p:cNvGraphicFramePr>
            <a:graphicFrameLocks noGrp="1"/>
          </p:cNvGraphicFramePr>
          <p:nvPr>
            <p:ph idx="1"/>
          </p:nvPr>
        </p:nvGraphicFramePr>
        <p:xfrm>
          <a:off x="381000" y="2757488"/>
          <a:ext cx="8458199" cy="1890210"/>
        </p:xfrm>
        <a:graphic>
          <a:graphicData uri="http://schemas.openxmlformats.org/drawingml/2006/table">
            <a:tbl>
              <a:tblPr/>
              <a:tblGrid>
                <a:gridCol w="5186632"/>
                <a:gridCol w="1675681"/>
                <a:gridCol w="1595886"/>
              </a:tblGrid>
              <a:tr h="51838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marT="45740" marB="457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3</a:t>
                      </a:r>
                      <a:r>
                        <a:rPr kumimoji="0" lang="en-US" sz="2800" b="1" i="0" u="none" strike="noStrike" cap="none" normalizeH="0" baseline="30000" dirty="0" smtClean="0">
                          <a:ln>
                            <a:noFill/>
                          </a:ln>
                          <a:solidFill>
                            <a:schemeClr val="tx1"/>
                          </a:solidFill>
                          <a:effectLst/>
                          <a:latin typeface="Arial" charset="0"/>
                        </a:rPr>
                        <a:t>rd</a:t>
                      </a:r>
                      <a:r>
                        <a:rPr kumimoji="0" lang="en-US" sz="2800" b="1" i="0" u="none" strike="noStrike" cap="none" normalizeH="0" baseline="0" dirty="0" smtClean="0">
                          <a:ln>
                            <a:noFill/>
                          </a:ln>
                          <a:solidFill>
                            <a:schemeClr val="tx1"/>
                          </a:solidFill>
                          <a:effectLst/>
                          <a:latin typeface="Arial" charset="0"/>
                        </a:rPr>
                        <a:t> edition</a:t>
                      </a:r>
                    </a:p>
                  </a:txBody>
                  <a:tcPr marT="45740" marB="457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4</a:t>
                      </a:r>
                      <a:r>
                        <a:rPr kumimoji="0" lang="en-US" sz="2800" b="1" i="0" u="none" strike="noStrike" cap="none" normalizeH="0" baseline="30000" dirty="0" smtClean="0">
                          <a:ln>
                            <a:noFill/>
                          </a:ln>
                          <a:solidFill>
                            <a:schemeClr val="tx1"/>
                          </a:solidFill>
                          <a:effectLst/>
                          <a:latin typeface="Arial" charset="0"/>
                        </a:rPr>
                        <a:t>th</a:t>
                      </a:r>
                      <a:r>
                        <a:rPr kumimoji="0" lang="en-US" sz="2800" b="1" i="0" u="none" strike="noStrike" cap="none" normalizeH="0" baseline="0" dirty="0" smtClean="0">
                          <a:ln>
                            <a:noFill/>
                          </a:ln>
                          <a:solidFill>
                            <a:schemeClr val="tx1"/>
                          </a:solidFill>
                          <a:effectLst/>
                          <a:latin typeface="Arial" charset="0"/>
                        </a:rPr>
                        <a:t> edition </a:t>
                      </a:r>
                    </a:p>
                  </a:txBody>
                  <a:tcPr marT="45740" marB="457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529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2800" b="1" i="0" u="none" strike="noStrike" kern="1200" cap="none" normalizeH="0" baseline="0" dirty="0" smtClean="0">
                          <a:ln>
                            <a:noFill/>
                          </a:ln>
                          <a:solidFill>
                            <a:schemeClr val="tx1"/>
                          </a:solidFill>
                          <a:effectLst/>
                          <a:latin typeface="Arial" charset="0"/>
                          <a:ea typeface="+mn-ea"/>
                          <a:cs typeface="+mn-cs"/>
                        </a:rPr>
                        <a:t>Information Management System </a:t>
                      </a:r>
                      <a:r>
                        <a:rPr kumimoji="0" lang="en-US" sz="2800" b="1" i="0" u="none" strike="noStrike" cap="none" normalizeH="0" baseline="0" dirty="0" smtClean="0">
                          <a:ln>
                            <a:noFill/>
                          </a:ln>
                          <a:solidFill>
                            <a:schemeClr val="tx1"/>
                          </a:solidFill>
                          <a:effectLst/>
                          <a:latin typeface="Arial" charset="0"/>
                        </a:rPr>
                        <a:t>(IMS)</a:t>
                      </a:r>
                    </a:p>
                  </a:txBody>
                  <a:tcPr marT="45740" marB="457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7/43</a:t>
                      </a:r>
                    </a:p>
                  </a:txBody>
                  <a:tcPr marT="45740" marB="457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7/45</a:t>
                      </a:r>
                    </a:p>
                  </a:txBody>
                  <a:tcPr marT="45740" marB="457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6" name="Picture 2" descr="http://www.gangahospital.com/images/innernabhlogo.jpg"/>
          <p:cNvPicPr>
            <a:picLocks noChangeAspect="1" noChangeArrowheads="1"/>
          </p:cNvPicPr>
          <p:nvPr/>
        </p:nvPicPr>
        <p:blipFill>
          <a:blip r:embed="rId2" cstate="print"/>
          <a:srcRect/>
          <a:stretch>
            <a:fillRect/>
          </a:stretch>
        </p:blipFill>
        <p:spPr bwMode="auto">
          <a:xfrm>
            <a:off x="8610600" y="6217920"/>
            <a:ext cx="533400" cy="640080"/>
          </a:xfrm>
          <a:prstGeom prst="rect">
            <a:avLst/>
          </a:prstGeom>
          <a:noFill/>
        </p:spPr>
      </p:pic>
      <p:sp>
        <p:nvSpPr>
          <p:cNvPr id="7" name="Footer Placeholder 1"/>
          <p:cNvSpPr txBox="1">
            <a:spLocks/>
          </p:cNvSpPr>
          <p:nvPr/>
        </p:nvSpPr>
        <p:spPr>
          <a:xfrm>
            <a:off x="2057400" y="6492875"/>
            <a:ext cx="4724400" cy="365125"/>
          </a:xfrm>
          <a:prstGeom prst="rect">
            <a:avLst/>
          </a:prstGeom>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ysClr val="windowText" lastClr="000000"/>
                </a:solidFill>
                <a:effectLst/>
                <a:uLnTx/>
                <a:uFillTx/>
                <a:latin typeface="Calibri"/>
                <a:ea typeface="+mn-ea"/>
                <a:cs typeface="+mn-cs"/>
              </a:rPr>
              <a:t>National Accreditation Board for Hospitals and Health Care Providers</a:t>
            </a:r>
            <a:endParaRPr kumimoji="0" lang="en-US" sz="1200" b="0" i="0" u="none" strike="noStrike" kern="1200" cap="none" spc="0" normalizeH="0" baseline="0" noProof="0" dirty="0">
              <a:ln>
                <a:noFill/>
              </a:ln>
              <a:solidFill>
                <a:sysClr val="windowText" lastClr="000000"/>
              </a:solidFill>
              <a:effectLst/>
              <a:uLnTx/>
              <a:uFillTx/>
              <a:latin typeface="Calibri"/>
              <a:ea typeface="+mn-ea"/>
              <a:cs typeface="+mn-cs"/>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Telemedicine</a:t>
            </a:r>
            <a:endParaRPr lang="en-US" dirty="0"/>
          </a:p>
        </p:txBody>
      </p:sp>
      <p:sp>
        <p:nvSpPr>
          <p:cNvPr id="3" name="Content Placeholder 2"/>
          <p:cNvSpPr>
            <a:spLocks noGrp="1"/>
          </p:cNvSpPr>
          <p:nvPr>
            <p:ph idx="1"/>
          </p:nvPr>
        </p:nvSpPr>
        <p:spPr/>
        <p:txBody>
          <a:bodyPr>
            <a:normAutofit/>
          </a:bodyPr>
          <a:lstStyle/>
          <a:p>
            <a:pPr lvl="0"/>
            <a:r>
              <a:rPr lang="en-GB" b="1" i="1" dirty="0">
                <a:solidFill>
                  <a:srgbClr val="FFFF00"/>
                </a:solidFill>
              </a:rPr>
              <a:t>Documented policies and procedures </a:t>
            </a:r>
            <a:r>
              <a:rPr lang="en-GB" b="1" i="1" dirty="0">
                <a:solidFill>
                  <a:srgbClr val="FF0000"/>
                </a:solidFill>
              </a:rPr>
              <a:t>guide the use of </a:t>
            </a:r>
            <a:r>
              <a:rPr lang="en-GB" b="1" i="1" dirty="0">
                <a:solidFill>
                  <a:srgbClr val="FFFF00"/>
                </a:solidFill>
              </a:rPr>
              <a:t>Telemedicine</a:t>
            </a:r>
            <a:r>
              <a:rPr lang="en-GB" b="1" i="1" dirty="0">
                <a:solidFill>
                  <a:srgbClr val="FF0000"/>
                </a:solidFill>
              </a:rPr>
              <a:t> facility in a safe and secure manner</a:t>
            </a:r>
            <a:r>
              <a:rPr lang="en-GB" b="1" i="1" dirty="0" smtClean="0">
                <a:solidFill>
                  <a:srgbClr val="FF0000"/>
                </a:solidFill>
              </a:rPr>
              <a:t>.</a:t>
            </a:r>
          </a:p>
          <a:p>
            <a:pPr lvl="1"/>
            <a:r>
              <a:rPr lang="en-GB" b="1" i="1" dirty="0" smtClean="0">
                <a:solidFill>
                  <a:srgbClr val="FF0000"/>
                </a:solidFill>
              </a:rPr>
              <a:t>SOP</a:t>
            </a:r>
          </a:p>
          <a:p>
            <a:pPr lvl="1"/>
            <a:r>
              <a:rPr lang="en-GB" b="1" i="1" dirty="0" smtClean="0">
                <a:solidFill>
                  <a:srgbClr val="FF0000"/>
                </a:solidFill>
              </a:rPr>
              <a:t>Storage and Retrieval of data</a:t>
            </a:r>
          </a:p>
          <a:p>
            <a:pPr lvl="1"/>
            <a:r>
              <a:rPr lang="en-GB" b="1" i="1" dirty="0" smtClean="0">
                <a:solidFill>
                  <a:srgbClr val="FF0000"/>
                </a:solidFill>
              </a:rPr>
              <a:t>Focus on Patient identification, process, confidentiality, Limitations</a:t>
            </a:r>
            <a:endParaRPr lang="en-IN" b="1" i="1" dirty="0">
              <a:solidFill>
                <a:srgbClr val="FF0000"/>
              </a:solidFill>
            </a:endParaRPr>
          </a:p>
          <a:p>
            <a:endParaRPr lang="en-GB" b="1" i="1" dirty="0">
              <a:solidFill>
                <a:srgbClr val="FF0000"/>
              </a:solidFill>
            </a:endParaRP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sz="4000" b="1" i="1" dirty="0">
                <a:solidFill>
                  <a:srgbClr val="FFFF00"/>
                </a:solidFill>
              </a:rPr>
              <a:t>The organization has an effective process for document control</a:t>
            </a:r>
            <a:r>
              <a:rPr lang="en-US" b="1" i="1" dirty="0">
                <a:solidFill>
                  <a:srgbClr val="FFFF00"/>
                </a:solidFill>
              </a:rPr>
              <a:t>.</a:t>
            </a:r>
            <a:r>
              <a:rPr lang="en-IN" b="1" i="1" dirty="0">
                <a:solidFill>
                  <a:srgbClr val="FF0000"/>
                </a:solidFill>
              </a:rPr>
              <a:t/>
            </a:r>
            <a:br>
              <a:rPr lang="en-IN" b="1" i="1" dirty="0">
                <a:solidFill>
                  <a:srgbClr val="FF0000"/>
                </a:solidFill>
              </a:rPr>
            </a:br>
            <a:endParaRPr lang="en-US" dirty="0"/>
          </a:p>
        </p:txBody>
      </p:sp>
      <p:sp>
        <p:nvSpPr>
          <p:cNvPr id="3" name="Content Placeholder 2"/>
          <p:cNvSpPr>
            <a:spLocks noGrp="1"/>
          </p:cNvSpPr>
          <p:nvPr>
            <p:ph idx="1"/>
          </p:nvPr>
        </p:nvSpPr>
        <p:spPr/>
        <p:txBody>
          <a:bodyPr/>
          <a:lstStyle/>
          <a:p>
            <a:r>
              <a:rPr lang="en-US" dirty="0" smtClean="0"/>
              <a:t>Current and updated</a:t>
            </a:r>
          </a:p>
          <a:p>
            <a:r>
              <a:rPr lang="en-US" dirty="0" smtClean="0"/>
              <a:t>Reviewed, approved and released by </a:t>
            </a:r>
            <a:r>
              <a:rPr lang="en-US" dirty="0" err="1" smtClean="0"/>
              <a:t>authorised</a:t>
            </a:r>
            <a:r>
              <a:rPr lang="en-US" dirty="0" smtClean="0"/>
              <a:t> personnel</a:t>
            </a:r>
          </a:p>
          <a:p>
            <a:r>
              <a:rPr lang="en-US" dirty="0" smtClean="0"/>
              <a:t>Regular </a:t>
            </a:r>
            <a:r>
              <a:rPr lang="en-US" dirty="0" err="1" smtClean="0"/>
              <a:t>updation</a:t>
            </a:r>
            <a:endParaRPr lang="en-US" dirty="0" smtClean="0"/>
          </a:p>
          <a:p>
            <a:r>
              <a:rPr lang="en-US" dirty="0" smtClean="0"/>
              <a:t>Identified</a:t>
            </a:r>
          </a:p>
          <a:p>
            <a:r>
              <a:rPr lang="en-US" dirty="0" smtClean="0"/>
              <a:t>Removal of obsolete documents</a:t>
            </a:r>
          </a:p>
          <a:p>
            <a:r>
              <a:rPr lang="en-US" dirty="0" smtClean="0"/>
              <a:t>Retention policy</a:t>
            </a:r>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Innovation</a:t>
            </a:r>
            <a:endParaRPr lang="en-US" dirty="0"/>
          </a:p>
        </p:txBody>
      </p:sp>
      <p:sp>
        <p:nvSpPr>
          <p:cNvPr id="3" name="Content Placeholder 2"/>
          <p:cNvSpPr>
            <a:spLocks noGrp="1"/>
          </p:cNvSpPr>
          <p:nvPr>
            <p:ph idx="1"/>
          </p:nvPr>
        </p:nvSpPr>
        <p:spPr/>
        <p:txBody>
          <a:bodyPr/>
          <a:lstStyle/>
          <a:p>
            <a:pPr lvl="0"/>
            <a:r>
              <a:rPr lang="en-GB" b="1" dirty="0"/>
              <a:t>The quality improvement programme </a:t>
            </a:r>
            <a:r>
              <a:rPr lang="en-GB" b="1" i="1" dirty="0">
                <a:solidFill>
                  <a:srgbClr val="FFFF00"/>
                </a:solidFill>
              </a:rPr>
              <a:t>promotes and demonstrates use of innovations to improve process efficiency and effectiveness</a:t>
            </a:r>
            <a:r>
              <a:rPr lang="en-GB" b="1" i="1" dirty="0" smtClean="0">
                <a:solidFill>
                  <a:srgbClr val="FFFF00"/>
                </a:solidFill>
              </a:rPr>
              <a:t>.</a:t>
            </a:r>
          </a:p>
          <a:p>
            <a:pPr lvl="1"/>
            <a:r>
              <a:rPr lang="en-GB" b="1" i="1" dirty="0" smtClean="0">
                <a:solidFill>
                  <a:srgbClr val="FFFF00"/>
                </a:solidFill>
              </a:rPr>
              <a:t>Meaningful changes</a:t>
            </a:r>
          </a:p>
          <a:p>
            <a:pPr lvl="1"/>
            <a:r>
              <a:rPr lang="en-GB" b="1" i="1" dirty="0" smtClean="0">
                <a:solidFill>
                  <a:srgbClr val="FFFF00"/>
                </a:solidFill>
              </a:rPr>
              <a:t>Intelligent risks</a:t>
            </a:r>
          </a:p>
          <a:p>
            <a:pPr lvl="1"/>
            <a:r>
              <a:rPr lang="en-GB" b="1" i="1" dirty="0" smtClean="0">
                <a:solidFill>
                  <a:srgbClr val="FFFF00"/>
                </a:solidFill>
              </a:rPr>
              <a:t>Minimal input to </a:t>
            </a:r>
            <a:r>
              <a:rPr lang="en-GB" b="1" i="1" dirty="0" err="1" smtClean="0">
                <a:solidFill>
                  <a:srgbClr val="FFFF00"/>
                </a:solidFill>
              </a:rPr>
              <a:t>recieve</a:t>
            </a:r>
            <a:r>
              <a:rPr lang="en-GB" b="1" i="1" dirty="0" smtClean="0">
                <a:solidFill>
                  <a:srgbClr val="FFFF00"/>
                </a:solidFill>
              </a:rPr>
              <a:t> maximum output</a:t>
            </a:r>
          </a:p>
          <a:p>
            <a:pPr lvl="1"/>
            <a:endParaRPr lang="en-GB" b="1" i="1" dirty="0">
              <a:solidFill>
                <a:srgbClr val="FF0000"/>
              </a:solidFill>
            </a:endParaRPr>
          </a:p>
          <a:p>
            <a:pPr>
              <a:buNone/>
            </a:pP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a:t>
            </a:r>
            <a:r>
              <a:rPr lang="en-US" dirty="0" smtClean="0">
                <a:solidFill>
                  <a:srgbClr val="FFFF00"/>
                </a:solidFill>
              </a:rPr>
              <a:t>PT</a:t>
            </a:r>
            <a:r>
              <a:rPr lang="en-US" dirty="0" smtClean="0"/>
              <a:t> for this </a:t>
            </a:r>
            <a:r>
              <a:rPr lang="en-US" dirty="0" smtClean="0">
                <a:solidFill>
                  <a:srgbClr val="7030A0"/>
                </a:solidFill>
              </a:rPr>
              <a:t>pt</a:t>
            </a:r>
            <a:r>
              <a:rPr lang="en-US" dirty="0" smtClean="0"/>
              <a:t> after </a:t>
            </a:r>
            <a:r>
              <a:rPr lang="en-US" dirty="0" smtClean="0">
                <a:solidFill>
                  <a:srgbClr val="C00000"/>
                </a:solidFill>
              </a:rPr>
              <a:t>PT</a:t>
            </a:r>
            <a:r>
              <a:rPr lang="en-US" dirty="0" smtClean="0"/>
              <a:t> is over”</a:t>
            </a:r>
            <a:endParaRPr lang="en-US" dirty="0"/>
          </a:p>
        </p:txBody>
      </p:sp>
      <p:sp>
        <p:nvSpPr>
          <p:cNvPr id="3" name="Content Placeholder 2"/>
          <p:cNvSpPr>
            <a:spLocks noGrp="1"/>
          </p:cNvSpPr>
          <p:nvPr>
            <p:ph idx="1"/>
          </p:nvPr>
        </p:nvSpPr>
        <p:spPr/>
        <p:txBody>
          <a:bodyPr/>
          <a:lstStyle/>
          <a:p>
            <a:pPr lvl="0"/>
            <a:r>
              <a:rPr lang="en-US" b="1" i="1" dirty="0">
                <a:solidFill>
                  <a:srgbClr val="FFFF00"/>
                </a:solidFill>
              </a:rPr>
              <a:t>The organisation has a documented policy for usage of abbreviations and develops a list based on accepted practices</a:t>
            </a:r>
            <a:r>
              <a:rPr lang="en-US" b="1" i="1" dirty="0">
                <a:solidFill>
                  <a:srgbClr val="FF0000"/>
                </a:solidFill>
              </a:rPr>
              <a:t>.</a:t>
            </a:r>
          </a:p>
          <a:p>
            <a:pPr lvl="1"/>
            <a:r>
              <a:rPr lang="en-US" dirty="0" smtClean="0"/>
              <a:t>ISMP list of accepted abbreviations for prescriptions</a:t>
            </a:r>
          </a:p>
          <a:p>
            <a:pPr lvl="1"/>
            <a:r>
              <a:rPr lang="en-US" dirty="0" smtClean="0"/>
              <a:t>Other accepted abbreviations</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case of “Nervous Breakdown”</a:t>
            </a:r>
            <a:endParaRPr lang="en-US" dirty="0"/>
          </a:p>
        </p:txBody>
      </p:sp>
      <p:sp>
        <p:nvSpPr>
          <p:cNvPr id="3" name="Content Placeholder 2"/>
          <p:cNvSpPr>
            <a:spLocks noGrp="1"/>
          </p:cNvSpPr>
          <p:nvPr>
            <p:ph idx="1"/>
          </p:nvPr>
        </p:nvSpPr>
        <p:spPr/>
        <p:txBody>
          <a:bodyPr/>
          <a:lstStyle/>
          <a:p>
            <a:r>
              <a:rPr lang="en-US" b="1" i="1" dirty="0">
                <a:solidFill>
                  <a:srgbClr val="FF0000"/>
                </a:solidFill>
              </a:rPr>
              <a:t>There shall be </a:t>
            </a:r>
            <a:r>
              <a:rPr lang="en-US" b="1" i="1" dirty="0">
                <a:solidFill>
                  <a:srgbClr val="FFFF00"/>
                </a:solidFill>
              </a:rPr>
              <a:t>a contingency plan </a:t>
            </a:r>
            <a:r>
              <a:rPr lang="en-US" b="1" i="1" dirty="0">
                <a:solidFill>
                  <a:srgbClr val="FF0000"/>
                </a:solidFill>
              </a:rPr>
              <a:t>in place to ensure continuity in providing information needs when the </a:t>
            </a:r>
            <a:r>
              <a:rPr lang="en-US" b="1" i="1" dirty="0">
                <a:solidFill>
                  <a:srgbClr val="FFFF00"/>
                </a:solidFill>
              </a:rPr>
              <a:t>electronic hospital information system </a:t>
            </a:r>
            <a:r>
              <a:rPr lang="en-US" b="1" i="1" dirty="0">
                <a:solidFill>
                  <a:srgbClr val="FF0000"/>
                </a:solidFill>
              </a:rPr>
              <a:t>is experiencing a downtime. </a:t>
            </a:r>
            <a:endParaRPr lang="en-IN" b="1" i="1" dirty="0">
              <a:solidFill>
                <a:srgbClr val="FF0000"/>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Management  centric standards are still planets.</a:t>
            </a:r>
            <a:br>
              <a:rPr lang="en-US" dirty="0" smtClean="0"/>
            </a:br>
            <a:r>
              <a:rPr lang="en-US" dirty="0" smtClean="0"/>
              <a:t>“Patient is the Sun”</a:t>
            </a:r>
            <a:endParaRPr lang="en-US" dirty="0"/>
          </a:p>
        </p:txBody>
      </p:sp>
      <p:sp>
        <p:nvSpPr>
          <p:cNvPr id="3" name="Subtitle 2"/>
          <p:cNvSpPr>
            <a:spLocks noGrp="1"/>
          </p:cNvSpPr>
          <p:nvPr>
            <p:ph type="subTitle" idx="1"/>
          </p:nvPr>
        </p:nvSpPr>
        <p:spPr/>
        <p:txBody>
          <a:bodyPr/>
          <a:lstStyle/>
          <a:p>
            <a:r>
              <a:rPr lang="en-US" dirty="0" smtClean="0"/>
              <a:t>Thank you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Improve KAP of Nursing care</a:t>
            </a:r>
            <a:endParaRPr lang="en-US" dirty="0"/>
          </a:p>
        </p:txBody>
      </p:sp>
      <p:sp>
        <p:nvSpPr>
          <p:cNvPr id="3" name="Content Placeholder 2"/>
          <p:cNvSpPr>
            <a:spLocks noGrp="1"/>
          </p:cNvSpPr>
          <p:nvPr>
            <p:ph idx="1"/>
          </p:nvPr>
        </p:nvSpPr>
        <p:spPr/>
        <p:txBody>
          <a:bodyPr>
            <a:normAutofit/>
          </a:bodyPr>
          <a:lstStyle/>
          <a:p>
            <a:pPr lvl="0"/>
            <a:r>
              <a:rPr lang="en-GB" b="1" i="1" dirty="0" smtClean="0">
                <a:solidFill>
                  <a:srgbClr val="FFFF00"/>
                </a:solidFill>
              </a:rPr>
              <a:t>Quality of Nursing care through audits</a:t>
            </a:r>
          </a:p>
          <a:p>
            <a:pPr lvl="1"/>
            <a:r>
              <a:rPr lang="en-GB" b="1" i="1" dirty="0" smtClean="0">
                <a:solidFill>
                  <a:srgbClr val="FFFF00"/>
                </a:solidFill>
              </a:rPr>
              <a:t>Injection practises</a:t>
            </a:r>
          </a:p>
          <a:p>
            <a:pPr lvl="1"/>
            <a:r>
              <a:rPr lang="en-GB" b="1" i="1" dirty="0" smtClean="0">
                <a:solidFill>
                  <a:srgbClr val="FFFF00"/>
                </a:solidFill>
              </a:rPr>
              <a:t>Medication administration</a:t>
            </a:r>
          </a:p>
          <a:p>
            <a:pPr lvl="1"/>
            <a:r>
              <a:rPr lang="en-GB" b="1" i="1" dirty="0" smtClean="0">
                <a:solidFill>
                  <a:srgbClr val="FFFF00"/>
                </a:solidFill>
              </a:rPr>
              <a:t>Awareness about HIC</a:t>
            </a:r>
          </a:p>
          <a:p>
            <a:pPr lvl="1"/>
            <a:r>
              <a:rPr lang="en-GB" b="1" i="1" dirty="0" smtClean="0">
                <a:solidFill>
                  <a:srgbClr val="FFFF00"/>
                </a:solidFill>
              </a:rPr>
              <a:t>High risk </a:t>
            </a:r>
            <a:r>
              <a:rPr lang="en-GB" b="1" i="1" dirty="0" err="1" smtClean="0">
                <a:solidFill>
                  <a:srgbClr val="FFFF00"/>
                </a:solidFill>
              </a:rPr>
              <a:t>medince</a:t>
            </a:r>
            <a:r>
              <a:rPr lang="en-GB" b="1" i="1" dirty="0" smtClean="0">
                <a:solidFill>
                  <a:srgbClr val="FFFF00"/>
                </a:solidFill>
              </a:rPr>
              <a:t> management</a:t>
            </a:r>
          </a:p>
          <a:p>
            <a:pPr lvl="1"/>
            <a:r>
              <a:rPr lang="en-GB" b="1" i="1" dirty="0" smtClean="0">
                <a:solidFill>
                  <a:srgbClr val="FFFF00"/>
                </a:solidFill>
              </a:rPr>
              <a:t>Restraints</a:t>
            </a:r>
          </a:p>
          <a:p>
            <a:pPr lvl="1">
              <a:buNone/>
            </a:pPr>
            <a:endParaRPr lang="en-GB" b="1" i="1" dirty="0">
              <a:solidFill>
                <a:schemeClr val="dk1"/>
              </a:solidFill>
            </a:endParaRP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indicators</a:t>
            </a:r>
            <a:endParaRPr lang="en-US" dirty="0"/>
          </a:p>
        </p:txBody>
      </p:sp>
      <p:sp>
        <p:nvSpPr>
          <p:cNvPr id="3" name="Content Placeholder 2"/>
          <p:cNvSpPr>
            <a:spLocks noGrp="1"/>
          </p:cNvSpPr>
          <p:nvPr>
            <p:ph idx="1"/>
          </p:nvPr>
        </p:nvSpPr>
        <p:spPr/>
        <p:txBody>
          <a:bodyPr/>
          <a:lstStyle/>
          <a:p>
            <a:r>
              <a:rPr lang="en-US" b="1" i="1" dirty="0">
                <a:solidFill>
                  <a:srgbClr val="FFFF00"/>
                </a:solidFill>
              </a:rPr>
              <a:t>Intra-operative change(s) in the surgical plan are captured</a:t>
            </a:r>
            <a:r>
              <a:rPr lang="en-US" b="1" i="1" dirty="0" smtClean="0">
                <a:solidFill>
                  <a:srgbClr val="FFFF00"/>
                </a:solidFill>
              </a:rPr>
              <a:t>.</a:t>
            </a:r>
          </a:p>
          <a:p>
            <a:pPr lvl="0"/>
            <a:r>
              <a:rPr lang="en-GB" b="1" i="1" dirty="0" smtClean="0">
                <a:solidFill>
                  <a:srgbClr val="FFFF00"/>
                </a:solidFill>
                <a:latin typeface="+mn-lt"/>
              </a:rPr>
              <a:t>In</a:t>
            </a:r>
            <a:r>
              <a:rPr lang="en-GB" b="1" i="1" baseline="0" dirty="0" smtClean="0">
                <a:solidFill>
                  <a:srgbClr val="FFFF00"/>
                </a:solidFill>
                <a:latin typeface="+mn-lt"/>
              </a:rPr>
              <a:t> addition to capturing Ventilator Associated Pneumonia (VAP), hospital should make efforts to monitor Ventilator Associated Events. For definition of VAE, refer to glossary/CDC guidelines.</a:t>
            </a:r>
            <a:endParaRPr lang="en-IN" b="1" i="1" dirty="0" smtClean="0">
              <a:solidFill>
                <a:srgbClr val="FFFF00"/>
              </a:solidFill>
              <a:latin typeface="+mn-lt"/>
            </a:endParaRPr>
          </a:p>
          <a:p>
            <a:endParaRPr lang="en-IN" b="1" i="1" dirty="0" smtClean="0">
              <a:solidFill>
                <a:srgbClr val="FF0000"/>
              </a:solidFill>
              <a:latin typeface="+mn-lt"/>
            </a:endParaRP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indicators for PSG</a:t>
            </a:r>
            <a:endParaRPr lang="en-US" dirty="0"/>
          </a:p>
        </p:txBody>
      </p:sp>
      <p:sp>
        <p:nvSpPr>
          <p:cNvPr id="3" name="Content Placeholder 2"/>
          <p:cNvSpPr>
            <a:spLocks noGrp="1"/>
          </p:cNvSpPr>
          <p:nvPr>
            <p:ph idx="1"/>
          </p:nvPr>
        </p:nvSpPr>
        <p:spPr/>
        <p:txBody>
          <a:bodyPr>
            <a:normAutofit/>
          </a:bodyPr>
          <a:lstStyle/>
          <a:p>
            <a:r>
              <a:rPr lang="en-US" b="1" i="1" dirty="0">
                <a:solidFill>
                  <a:srgbClr val="FFFF00"/>
                </a:solidFill>
              </a:rPr>
              <a:t>Effectiveness of Handing over</a:t>
            </a:r>
          </a:p>
          <a:p>
            <a:r>
              <a:rPr lang="en-US" b="1" i="1" dirty="0">
                <a:solidFill>
                  <a:srgbClr val="FFFF00"/>
                </a:solidFill>
              </a:rPr>
              <a:t>Incidence of patient identification errors</a:t>
            </a:r>
          </a:p>
          <a:p>
            <a:r>
              <a:rPr lang="en-US" b="1" i="1" dirty="0">
                <a:solidFill>
                  <a:srgbClr val="FFFF00"/>
                </a:solidFill>
              </a:rPr>
              <a:t>Compliance to Hand Hygiene practice</a:t>
            </a:r>
          </a:p>
          <a:p>
            <a:r>
              <a:rPr lang="en-US" b="1" i="1" dirty="0">
                <a:solidFill>
                  <a:srgbClr val="FFFF00"/>
                </a:solidFill>
              </a:rPr>
              <a:t>Compliance to Medication prescription in </a:t>
            </a:r>
            <a:r>
              <a:rPr lang="en-US" b="1" i="1" dirty="0" err="1">
                <a:solidFill>
                  <a:srgbClr val="FFFF00"/>
                </a:solidFill>
              </a:rPr>
              <a:t>Captitals</a:t>
            </a:r>
            <a:endParaRPr lang="en-US" b="1" i="1" dirty="0">
              <a:solidFill>
                <a:srgbClr val="FFFF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Minimum of 4 NEW patient care </a:t>
            </a:r>
            <a:r>
              <a:rPr lang="en-US" sz="4000" dirty="0" err="1" smtClean="0"/>
              <a:t>focussed</a:t>
            </a:r>
            <a:r>
              <a:rPr lang="en-US" sz="4000" dirty="0" smtClean="0"/>
              <a:t> indicators and 4 Process related indicators</a:t>
            </a:r>
            <a:r>
              <a:rPr lang="en-US" dirty="0" smtClean="0"/>
              <a:t/>
            </a:r>
            <a:br>
              <a:rPr lang="en-US" dirty="0" smtClean="0"/>
            </a:br>
            <a:endParaRPr lang="en-US" dirty="0"/>
          </a:p>
        </p:txBody>
      </p:sp>
      <p:sp>
        <p:nvSpPr>
          <p:cNvPr id="3" name="Content Placeholder 2"/>
          <p:cNvSpPr>
            <a:spLocks noGrp="1"/>
          </p:cNvSpPr>
          <p:nvPr>
            <p:ph sz="half" idx="1"/>
          </p:nvPr>
        </p:nvSpPr>
        <p:spPr/>
        <p:txBody>
          <a:bodyPr/>
          <a:lstStyle/>
          <a:p>
            <a:r>
              <a:rPr lang="en-US" dirty="0" smtClean="0"/>
              <a:t>Door to Needle time</a:t>
            </a:r>
          </a:p>
          <a:p>
            <a:r>
              <a:rPr lang="en-US" dirty="0" smtClean="0"/>
              <a:t>Time for 1</a:t>
            </a:r>
            <a:r>
              <a:rPr lang="en-US" baseline="30000" dirty="0" smtClean="0"/>
              <a:t>st</a:t>
            </a:r>
            <a:r>
              <a:rPr lang="en-US" dirty="0" smtClean="0"/>
              <a:t> dose of Antibiotics in case of Septic shock</a:t>
            </a:r>
          </a:p>
          <a:p>
            <a:r>
              <a:rPr lang="en-US" dirty="0" smtClean="0"/>
              <a:t>Caesarian rate</a:t>
            </a:r>
          </a:p>
          <a:p>
            <a:r>
              <a:rPr lang="en-US" dirty="0" smtClean="0"/>
              <a:t>Pain management</a:t>
            </a:r>
            <a:endParaRPr lang="en-US" dirty="0"/>
          </a:p>
        </p:txBody>
      </p:sp>
      <p:sp>
        <p:nvSpPr>
          <p:cNvPr id="4" name="Content Placeholder 3"/>
          <p:cNvSpPr>
            <a:spLocks noGrp="1"/>
          </p:cNvSpPr>
          <p:nvPr>
            <p:ph sz="half" idx="2"/>
          </p:nvPr>
        </p:nvSpPr>
        <p:spPr/>
        <p:txBody>
          <a:bodyPr/>
          <a:lstStyle/>
          <a:p>
            <a:r>
              <a:rPr lang="en-US" dirty="0" smtClean="0"/>
              <a:t>TAT for dispensing</a:t>
            </a:r>
          </a:p>
          <a:p>
            <a:r>
              <a:rPr lang="en-US" dirty="0" smtClean="0"/>
              <a:t>Billing errors</a:t>
            </a:r>
          </a:p>
          <a:p>
            <a:r>
              <a:rPr lang="en-US" dirty="0" smtClean="0"/>
              <a:t>Non-availability of Consultants on Call</a:t>
            </a:r>
          </a:p>
          <a:p>
            <a:r>
              <a:rPr lang="en-US" dirty="0" smtClean="0"/>
              <a:t>Timely replacing of Fire extinguishers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DEMING’s Cycle </a:t>
            </a:r>
            <a:endParaRPr lang="en-US" dirty="0"/>
          </a:p>
        </p:txBody>
      </p:sp>
      <p:sp>
        <p:nvSpPr>
          <p:cNvPr id="3" name="Content Placeholder 2"/>
          <p:cNvSpPr>
            <a:spLocks noGrp="1"/>
          </p:cNvSpPr>
          <p:nvPr>
            <p:ph idx="1"/>
          </p:nvPr>
        </p:nvSpPr>
        <p:spPr/>
        <p:txBody>
          <a:bodyPr>
            <a:normAutofit lnSpcReduction="10000"/>
          </a:bodyPr>
          <a:lstStyle/>
          <a:p>
            <a:r>
              <a:rPr lang="en-GB" b="1" i="1" dirty="0">
                <a:solidFill>
                  <a:srgbClr val="FFFF00"/>
                </a:solidFill>
              </a:rPr>
              <a:t>There is a mechanism for validation and analysis of quality indicators to facilitate quality improvement</a:t>
            </a:r>
            <a:r>
              <a:rPr lang="en-GB" b="1" i="1" dirty="0" smtClean="0">
                <a:solidFill>
                  <a:srgbClr val="FFFF00"/>
                </a:solidFill>
              </a:rPr>
              <a:t>.( New standard)</a:t>
            </a:r>
            <a:endParaRPr lang="en-IN" i="1" dirty="0" smtClean="0">
              <a:solidFill>
                <a:srgbClr val="FFFF00"/>
              </a:solidFill>
            </a:endParaRPr>
          </a:p>
          <a:p>
            <a:pPr lvl="1"/>
            <a:r>
              <a:rPr lang="en-US" dirty="0" smtClean="0"/>
              <a:t>Collection</a:t>
            </a:r>
          </a:p>
          <a:p>
            <a:pPr lvl="1"/>
            <a:r>
              <a:rPr lang="en-US" dirty="0" smtClean="0"/>
              <a:t>Validation</a:t>
            </a:r>
          </a:p>
          <a:p>
            <a:pPr lvl="1"/>
            <a:r>
              <a:rPr lang="en-US" dirty="0" smtClean="0"/>
              <a:t>Analysis using appropriate method</a:t>
            </a:r>
          </a:p>
          <a:p>
            <a:pPr lvl="1"/>
            <a:r>
              <a:rPr lang="en-US" dirty="0" smtClean="0"/>
              <a:t>Implementation</a:t>
            </a:r>
          </a:p>
          <a:p>
            <a:pPr lvl="1"/>
            <a:r>
              <a:rPr lang="en-US" dirty="0" smtClean="0"/>
              <a:t>Reevaluation following Implementation</a:t>
            </a:r>
          </a:p>
          <a:p>
            <a:pPr lvl="1"/>
            <a:r>
              <a:rPr lang="en-US" dirty="0" smtClean="0"/>
              <a:t>Communication to stakeholders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“Bottleneck” is in  the top</a:t>
            </a:r>
            <a:endParaRPr lang="en-US" dirty="0"/>
          </a:p>
        </p:txBody>
      </p:sp>
      <p:sp>
        <p:nvSpPr>
          <p:cNvPr id="3" name="Content Placeholder 2"/>
          <p:cNvSpPr>
            <a:spLocks noGrp="1"/>
          </p:cNvSpPr>
          <p:nvPr>
            <p:ph idx="1"/>
          </p:nvPr>
        </p:nvSpPr>
        <p:spPr/>
        <p:txBody>
          <a:bodyPr>
            <a:normAutofit/>
          </a:bodyPr>
          <a:lstStyle/>
          <a:p>
            <a:pPr lvl="0"/>
            <a:endParaRPr lang="en-IN" sz="2000" b="1" i="1" dirty="0">
              <a:solidFill>
                <a:srgbClr val="FF0000"/>
              </a:solidFill>
            </a:endParaRPr>
          </a:p>
          <a:p>
            <a:r>
              <a:rPr lang="en-GB" b="1" i="1" dirty="0" smtClean="0">
                <a:solidFill>
                  <a:srgbClr val="FFFF00"/>
                </a:solidFill>
              </a:rPr>
              <a:t>The </a:t>
            </a:r>
            <a:r>
              <a:rPr lang="en-GB" b="1" i="1" dirty="0">
                <a:solidFill>
                  <a:srgbClr val="FFFF00"/>
                </a:solidFill>
              </a:rPr>
              <a:t>organization and departmental leaders are aware of the quality improvement program</a:t>
            </a:r>
            <a:r>
              <a:rPr lang="en-GB" b="1" i="1" dirty="0">
                <a:solidFill>
                  <a:srgbClr val="FF0000"/>
                </a:solidFill>
              </a:rPr>
              <a:t>, its intent and applicability to the respective areas and how it contributes to the organization as a whole.</a:t>
            </a:r>
            <a:endParaRPr lang="en-IN" b="1" i="1" dirty="0">
              <a:solidFill>
                <a:srgbClr val="FF0000"/>
              </a:solidFill>
            </a:endParaRP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TotalTime>
  <Words>948</Words>
  <Application>Microsoft Office PowerPoint</Application>
  <PresentationFormat>On-screen Show (4:3)</PresentationFormat>
  <Paragraphs>158</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Key Changes in Management Centered Standards</vt:lpstr>
      <vt:lpstr>Section II: Management Centered Standards</vt:lpstr>
      <vt:lpstr>Innovation</vt:lpstr>
      <vt:lpstr>Improve KAP of Nursing care</vt:lpstr>
      <vt:lpstr>New indicators</vt:lpstr>
      <vt:lpstr>New indicators for PSG</vt:lpstr>
      <vt:lpstr>Minimum of 4 NEW patient care focussed indicators and 4 Process related indicators </vt:lpstr>
      <vt:lpstr>DEMING’s Cycle </vt:lpstr>
      <vt:lpstr>“Bottleneck” is in  the top</vt:lpstr>
      <vt:lpstr>Let us learn from “other’s mistake”</vt:lpstr>
      <vt:lpstr>Section II: Management Centered Standards</vt:lpstr>
      <vt:lpstr>NABH is not a “Regulatory body”</vt:lpstr>
      <vt:lpstr>But No compromise on “Patient or employee safety”</vt:lpstr>
      <vt:lpstr>Other major changes in ROM</vt:lpstr>
      <vt:lpstr>Section II: Management Centered Standards</vt:lpstr>
      <vt:lpstr>Let us keep it… “May be someday we may need”</vt:lpstr>
      <vt:lpstr>This is the era of danger from “Human beings”</vt:lpstr>
      <vt:lpstr>Everything needs maintainance</vt:lpstr>
      <vt:lpstr>Reduce, Recycle and Reuse</vt:lpstr>
      <vt:lpstr>Measure the “Measurer”</vt:lpstr>
      <vt:lpstr>Let us maintain the “Neural network”</vt:lpstr>
      <vt:lpstr>Even equipments are recalled..not just cars</vt:lpstr>
      <vt:lpstr>TAT for Equipment breakdown response</vt:lpstr>
      <vt:lpstr>Section II: Management Centered Standards</vt:lpstr>
      <vt:lpstr>Training effectiveness</vt:lpstr>
      <vt:lpstr>Even employees deserve confidentiality</vt:lpstr>
      <vt:lpstr>Section II: Management Centered Standards</vt:lpstr>
      <vt:lpstr>Telemedicine</vt:lpstr>
      <vt:lpstr>The organization has an effective process for document control. </vt:lpstr>
      <vt:lpstr>“Do PT for this pt after PT is over”</vt:lpstr>
      <vt:lpstr>In case of “Nervous Breakdown”</vt:lpstr>
      <vt:lpstr>Management  centric standards are still planets. “Patient is the Sun”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 Changes in Management Centric Standards</dc:title>
  <dc:creator>Admin</dc:creator>
  <cp:lastModifiedBy>Admin</cp:lastModifiedBy>
  <cp:revision>4</cp:revision>
  <dcterms:created xsi:type="dcterms:W3CDTF">2016-03-20T00:47:18Z</dcterms:created>
  <dcterms:modified xsi:type="dcterms:W3CDTF">2016-03-20T04:02:58Z</dcterms:modified>
</cp:coreProperties>
</file>